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256" r:id="rId2"/>
    <p:sldId id="308" r:id="rId3"/>
    <p:sldId id="309" r:id="rId4"/>
    <p:sldId id="310" r:id="rId5"/>
    <p:sldId id="311" r:id="rId6"/>
    <p:sldId id="268" r:id="rId7"/>
    <p:sldId id="266" r:id="rId8"/>
    <p:sldId id="267" r:id="rId9"/>
    <p:sldId id="269" r:id="rId10"/>
    <p:sldId id="265" r:id="rId11"/>
    <p:sldId id="264" r:id="rId12"/>
    <p:sldId id="272" r:id="rId13"/>
    <p:sldId id="274" r:id="rId14"/>
    <p:sldId id="270" r:id="rId15"/>
    <p:sldId id="298" r:id="rId16"/>
    <p:sldId id="302" r:id="rId17"/>
    <p:sldId id="275" r:id="rId18"/>
    <p:sldId id="276" r:id="rId19"/>
    <p:sldId id="277" r:id="rId20"/>
    <p:sldId id="278" r:id="rId21"/>
    <p:sldId id="279" r:id="rId22"/>
    <p:sldId id="280" r:id="rId23"/>
    <p:sldId id="281" r:id="rId24"/>
    <p:sldId id="300" r:id="rId25"/>
    <p:sldId id="306" r:id="rId26"/>
    <p:sldId id="307" r:id="rId27"/>
    <p:sldId id="282" r:id="rId28"/>
    <p:sldId id="283" r:id="rId29"/>
    <p:sldId id="284" r:id="rId30"/>
    <p:sldId id="287" r:id="rId31"/>
    <p:sldId id="286" r:id="rId32"/>
    <p:sldId id="288" r:id="rId33"/>
    <p:sldId id="290" r:id="rId34"/>
    <p:sldId id="296" r:id="rId35"/>
    <p:sldId id="291" r:id="rId36"/>
    <p:sldId id="304" r:id="rId37"/>
    <p:sldId id="303" r:id="rId38"/>
    <p:sldId id="292" r:id="rId39"/>
    <p:sldId id="305" r:id="rId40"/>
    <p:sldId id="293" r:id="rId41"/>
    <p:sldId id="294" r:id="rId42"/>
    <p:sldId id="295" r:id="rId43"/>
    <p:sldId id="312" r:id="rId44"/>
    <p:sldId id="314" r:id="rId45"/>
    <p:sldId id="313" r:id="rId46"/>
    <p:sldId id="297" r:id="rId47"/>
    <p:sldId id="28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7"/>
    <p:restoredTop sz="94694"/>
  </p:normalViewPr>
  <p:slideViewPr>
    <p:cSldViewPr snapToGrid="0">
      <p:cViewPr varScale="1">
        <p:scale>
          <a:sx n="87" d="100"/>
          <a:sy n="87" d="100"/>
        </p:scale>
        <p:origin x="200"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5B456-7AEC-5E4F-ACBF-C12022E82184}" type="datetimeFigureOut">
              <a:rPr lang="en-US" smtClean="0"/>
              <a:t>2/26/24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D3BA6-BE0B-DF43-AE8B-1C3368F6AFD0}" type="slidenum">
              <a:rPr lang="en-US" smtClean="0"/>
              <a:t>‹#›</a:t>
            </a:fld>
            <a:endParaRPr lang="en-US"/>
          </a:p>
        </p:txBody>
      </p:sp>
    </p:spTree>
    <p:extLst>
      <p:ext uri="{BB962C8B-B14F-4D97-AF65-F5344CB8AC3E}">
        <p14:creationId xmlns:p14="http://schemas.microsoft.com/office/powerpoint/2010/main" val="239661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79612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21056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7587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344962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CB1A5D-1DFF-C94D-AB5F-02C247B67982}" type="datetimeFigureOut">
              <a:rPr lang="en-US" smtClean="0"/>
              <a:t>2/26/24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2456363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CB1A5D-1DFF-C94D-AB5F-02C247B67982}" type="datetimeFigureOut">
              <a:rPr lang="en-US" smtClean="0"/>
              <a:t>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75141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B1A5D-1DFF-C94D-AB5F-02C247B67982}" type="datetimeFigureOut">
              <a:rPr lang="en-US" smtClean="0"/>
              <a:t>2/26/24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339655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CB1A5D-1DFF-C94D-AB5F-02C247B67982}" type="datetimeFigureOut">
              <a:rPr lang="en-US" smtClean="0"/>
              <a:t>2/26/24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283931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CB1A5D-1DFF-C94D-AB5F-02C247B67982}" type="datetimeFigureOut">
              <a:rPr lang="en-US" smtClean="0"/>
              <a:t>2/26/24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3960392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CB1A5D-1DFF-C94D-AB5F-02C247B67982}" type="datetimeFigureOut">
              <a:rPr lang="en-US" smtClean="0"/>
              <a:t>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219211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CB1A5D-1DFF-C94D-AB5F-02C247B67982}" type="datetimeFigureOut">
              <a:rPr lang="en-US" smtClean="0"/>
              <a:t>2/26/24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309253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CB1A5D-1DFF-C94D-AB5F-02C247B67982}" type="datetimeFigureOut">
              <a:rPr lang="en-US" smtClean="0"/>
              <a:t>2/26/24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14565-0640-9E4C-8186-8654D5AAB79B}" type="slidenum">
              <a:rPr lang="en-US" smtClean="0"/>
              <a:t>‹#›</a:t>
            </a:fld>
            <a:endParaRPr lang="en-US"/>
          </a:p>
        </p:txBody>
      </p:sp>
    </p:spTree>
    <p:extLst>
      <p:ext uri="{BB962C8B-B14F-4D97-AF65-F5344CB8AC3E}">
        <p14:creationId xmlns:p14="http://schemas.microsoft.com/office/powerpoint/2010/main" val="10874808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DEFC-972C-6159-36E8-738AEE965D72}"/>
              </a:ext>
            </a:extLst>
          </p:cNvPr>
          <p:cNvSpPr>
            <a:spLocks noGrp="1"/>
          </p:cNvSpPr>
          <p:nvPr>
            <p:ph type="ctrTitle"/>
          </p:nvPr>
        </p:nvSpPr>
        <p:spPr/>
        <p:txBody>
          <a:bodyPr/>
          <a:lstStyle/>
          <a:p>
            <a:r>
              <a:rPr lang="en-US" dirty="0"/>
              <a:t>A Programming Career for Everybody</a:t>
            </a:r>
          </a:p>
        </p:txBody>
      </p:sp>
      <p:sp>
        <p:nvSpPr>
          <p:cNvPr id="3" name="Subtitle 2">
            <a:extLst>
              <a:ext uri="{FF2B5EF4-FFF2-40B4-BE49-F238E27FC236}">
                <a16:creationId xmlns:a16="http://schemas.microsoft.com/office/drawing/2014/main" id="{C8CC3934-7074-2A18-C2B3-E0267517C1A0}"/>
              </a:ext>
            </a:extLst>
          </p:cNvPr>
          <p:cNvSpPr>
            <a:spLocks noGrp="1"/>
          </p:cNvSpPr>
          <p:nvPr>
            <p:ph type="subTitle" idx="1"/>
          </p:nvPr>
        </p:nvSpPr>
        <p:spPr/>
        <p:txBody>
          <a:bodyPr>
            <a:normAutofit lnSpcReduction="10000"/>
          </a:bodyPr>
          <a:lstStyle/>
          <a:p>
            <a:r>
              <a:rPr lang="en-US" dirty="0"/>
              <a:t>The path to the master programmer</a:t>
            </a:r>
          </a:p>
          <a:p>
            <a:endParaRPr lang="en-US" dirty="0"/>
          </a:p>
          <a:p>
            <a:r>
              <a:rPr lang="en-US" dirty="0"/>
              <a:t>Dr. Charles Severance</a:t>
            </a:r>
          </a:p>
          <a:p>
            <a:r>
              <a:rPr lang="en-US" dirty="0"/>
              <a:t>University of Michigan School of Information</a:t>
            </a:r>
          </a:p>
        </p:txBody>
      </p:sp>
    </p:spTree>
    <p:extLst>
      <p:ext uri="{BB962C8B-B14F-4D97-AF65-F5344CB8AC3E}">
        <p14:creationId xmlns:p14="http://schemas.microsoft.com/office/powerpoint/2010/main" val="3138233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A651-F795-E4C9-DB08-DB72385A6810}"/>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sz="6000" dirty="0"/>
              <a:t>Sakai (2002- )</a:t>
            </a:r>
          </a:p>
        </p:txBody>
      </p:sp>
      <p:pic>
        <p:nvPicPr>
          <p:cNvPr id="5" name="Picture Placeholder 4">
            <a:extLst>
              <a:ext uri="{FF2B5EF4-FFF2-40B4-BE49-F238E27FC236}">
                <a16:creationId xmlns:a16="http://schemas.microsoft.com/office/drawing/2014/main" id="{D508C0EA-1936-71EF-3242-BBCEBA99EB46}"/>
              </a:ext>
            </a:extLst>
          </p:cNvPr>
          <p:cNvPicPr>
            <a:picLocks noGrp="1" noChangeAspect="1"/>
          </p:cNvPicPr>
          <p:nvPr>
            <p:ph type="pic" idx="1"/>
          </p:nvPr>
        </p:nvPicPr>
        <p:blipFill rotWithShape="1">
          <a:blip r:embed="rId2"/>
          <a:srcRect l="3548" r="354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 Placeholder 3">
            <a:extLst>
              <a:ext uri="{FF2B5EF4-FFF2-40B4-BE49-F238E27FC236}">
                <a16:creationId xmlns:a16="http://schemas.microsoft.com/office/drawing/2014/main" id="{E1B71BE1-211D-662E-93F0-0B09E6A8D921}"/>
              </a:ext>
            </a:extLst>
          </p:cNvPr>
          <p:cNvSpPr>
            <a:spLocks noGrp="1"/>
          </p:cNvSpPr>
          <p:nvPr>
            <p:ph type="body" sz="half" idx="2"/>
          </p:nvPr>
        </p:nvSpPr>
        <p:spPr>
          <a:xfrm>
            <a:off x="6513788" y="1828800"/>
            <a:ext cx="5418382" cy="4348163"/>
          </a:xfrm>
        </p:spPr>
        <p:txBody>
          <a:bodyPr vert="horz" lIns="91440" tIns="45720" rIns="91440" bIns="45720" rtlCol="0">
            <a:noAutofit/>
          </a:bodyPr>
          <a:lstStyle/>
          <a:p>
            <a:pPr indent="-228600">
              <a:buFont typeface="Arial" panose="020B0604020202020204" pitchFamily="34" charset="0"/>
              <a:buChar char="•"/>
            </a:pPr>
            <a:r>
              <a:rPr lang="en-US" sz="2000" dirty="0"/>
              <a:t>Back to University of Michigan</a:t>
            </a:r>
          </a:p>
          <a:p>
            <a:pPr indent="-228600">
              <a:buFont typeface="Arial" panose="020B0604020202020204" pitchFamily="34" charset="0"/>
              <a:buChar char="•"/>
            </a:pPr>
            <a:r>
              <a:rPr lang="en-US" sz="2000" dirty="0"/>
              <a:t>Open Source Learning Management System</a:t>
            </a:r>
          </a:p>
          <a:p>
            <a:pPr indent="-228600">
              <a:buFont typeface="Arial" panose="020B0604020202020204" pitchFamily="34" charset="0"/>
              <a:buChar char="•"/>
            </a:pPr>
            <a:r>
              <a:rPr lang="en-US" sz="2000" dirty="0"/>
              <a:t>Written in Java</a:t>
            </a:r>
          </a:p>
          <a:p>
            <a:pPr indent="-228600">
              <a:buFont typeface="Arial" panose="020B0604020202020204" pitchFamily="34" charset="0"/>
              <a:buChar char="•"/>
            </a:pPr>
            <a:r>
              <a:rPr lang="en-US" sz="2000" dirty="0"/>
              <a:t>Challenged the established vendors</a:t>
            </a:r>
          </a:p>
          <a:p>
            <a:pPr lvl="1" indent="-228600">
              <a:buFont typeface="Arial" panose="020B0604020202020204" pitchFamily="34" charset="0"/>
              <a:buChar char="•"/>
            </a:pPr>
            <a:r>
              <a:rPr lang="en-US" sz="2000" dirty="0"/>
              <a:t>Blackboard</a:t>
            </a:r>
          </a:p>
          <a:p>
            <a:pPr lvl="1" indent="-228600">
              <a:buFont typeface="Arial" panose="020B0604020202020204" pitchFamily="34" charset="0"/>
              <a:buChar char="•"/>
            </a:pPr>
            <a:r>
              <a:rPr lang="en-US" sz="2000" dirty="0"/>
              <a:t>WebCT</a:t>
            </a:r>
          </a:p>
          <a:p>
            <a:pPr lvl="1" indent="-228600">
              <a:buFont typeface="Arial" panose="020B0604020202020204" pitchFamily="34" charset="0"/>
              <a:buChar char="•"/>
            </a:pPr>
            <a:r>
              <a:rPr lang="en-US" sz="2000" dirty="0"/>
              <a:t>Angel</a:t>
            </a:r>
          </a:p>
          <a:p>
            <a:pPr lvl="1" indent="-228600">
              <a:buFont typeface="Arial" panose="020B0604020202020204" pitchFamily="34" charset="0"/>
              <a:buChar char="•"/>
            </a:pPr>
            <a:r>
              <a:rPr lang="en-US" sz="2000" dirty="0"/>
              <a:t>Desire2Learn</a:t>
            </a:r>
          </a:p>
          <a:p>
            <a:pPr indent="-228600">
              <a:buFont typeface="Arial" panose="020B0604020202020204" pitchFamily="34" charset="0"/>
              <a:buChar char="•"/>
            </a:pPr>
            <a:r>
              <a:rPr lang="en-US" sz="2000" dirty="0"/>
              <a:t>Reached 6% Market Share</a:t>
            </a:r>
          </a:p>
          <a:p>
            <a:pPr indent="-228600">
              <a:buFont typeface="Arial" panose="020B0604020202020204" pitchFamily="34" charset="0"/>
              <a:buChar char="•"/>
            </a:pPr>
            <a:r>
              <a:rPr lang="en-US" sz="2000" dirty="0"/>
              <a:t>Canvas borrowed the Sakai design in 2008</a:t>
            </a:r>
          </a:p>
          <a:p>
            <a:pPr indent="-228600">
              <a:buFont typeface="Arial" panose="020B0604020202020204" pitchFamily="34" charset="0"/>
              <a:buChar char="•"/>
            </a:pPr>
            <a:r>
              <a:rPr lang="en-US" sz="2000" dirty="0"/>
              <a:t>Long story (that continues)</a:t>
            </a:r>
          </a:p>
        </p:txBody>
      </p:sp>
    </p:spTree>
    <p:extLst>
      <p:ext uri="{BB962C8B-B14F-4D97-AF65-F5344CB8AC3E}">
        <p14:creationId xmlns:p14="http://schemas.microsoft.com/office/powerpoint/2010/main" val="71719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556EA0-54CB-0A23-5D93-2F5CFC933D55}"/>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r>
              <a:rPr lang="en-US" sz="5400" dirty="0"/>
              <a:t>Learning Tools Interoperability (2004 - )</a:t>
            </a:r>
          </a:p>
        </p:txBody>
      </p:sp>
      <p:pic>
        <p:nvPicPr>
          <p:cNvPr id="9" name="Picture Placeholder 8">
            <a:extLst>
              <a:ext uri="{FF2B5EF4-FFF2-40B4-BE49-F238E27FC236}">
                <a16:creationId xmlns:a16="http://schemas.microsoft.com/office/drawing/2014/main" id="{DFD66F3D-791E-5FEE-0742-CD0D916A2C19}"/>
              </a:ext>
            </a:extLst>
          </p:cNvPr>
          <p:cNvPicPr>
            <a:picLocks noGrp="1" noChangeAspect="1"/>
          </p:cNvPicPr>
          <p:nvPr>
            <p:ph type="pic" idx="1"/>
          </p:nvPr>
        </p:nvPicPr>
        <p:blipFill rotWithShape="1">
          <a:blip r:embed="rId2"/>
          <a:srcRect l="14715" r="14715"/>
          <a:stretch/>
        </p:blipFill>
        <p:spPr>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 Placeholder 7">
            <a:extLst>
              <a:ext uri="{FF2B5EF4-FFF2-40B4-BE49-F238E27FC236}">
                <a16:creationId xmlns:a16="http://schemas.microsoft.com/office/drawing/2014/main" id="{20090F40-2D6B-1790-4FA1-6AA68DD20BC1}"/>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2200" dirty="0"/>
              <a:t>Sakai used our influence to develop LMS interoperability standards</a:t>
            </a:r>
          </a:p>
          <a:p>
            <a:pPr lvl="1" indent="-228600">
              <a:buFont typeface="Arial" panose="020B0604020202020204" pitchFamily="34" charset="0"/>
              <a:buChar char="•"/>
            </a:pPr>
            <a:r>
              <a:rPr lang="en-US" sz="2000" dirty="0"/>
              <a:t>Learning Tools Interoperability</a:t>
            </a:r>
          </a:p>
          <a:p>
            <a:pPr lvl="1" indent="-228600">
              <a:buFont typeface="Arial" panose="020B0604020202020204" pitchFamily="34" charset="0"/>
              <a:buChar char="•"/>
            </a:pPr>
            <a:r>
              <a:rPr lang="en-US" sz="2000" dirty="0"/>
              <a:t>Common Cartridge</a:t>
            </a:r>
          </a:p>
          <a:p>
            <a:pPr indent="-228600">
              <a:buFont typeface="Arial" panose="020B0604020202020204" pitchFamily="34" charset="0"/>
              <a:buChar char="•"/>
            </a:pPr>
            <a:r>
              <a:rPr lang="en-US" sz="2200" dirty="0"/>
              <a:t>Canvas did a better job on these standards then the other vendors</a:t>
            </a:r>
          </a:p>
          <a:p>
            <a:pPr lvl="1" indent="-228600">
              <a:buFont typeface="Arial" panose="020B0604020202020204" pitchFamily="34" charset="0"/>
              <a:buChar char="•"/>
            </a:pPr>
            <a:r>
              <a:rPr lang="en-US" sz="2000" dirty="0"/>
              <a:t>Including Sakai</a:t>
            </a:r>
          </a:p>
          <a:p>
            <a:pPr indent="-228600">
              <a:buFont typeface="Arial" panose="020B0604020202020204" pitchFamily="34" charset="0"/>
              <a:buChar char="•"/>
            </a:pPr>
            <a:r>
              <a:rPr lang="en-US" sz="2200" dirty="0"/>
              <a:t>Long story</a:t>
            </a:r>
          </a:p>
          <a:p>
            <a:pPr marL="228600" lvl="1"/>
            <a:endParaRPr lang="en-US" sz="2000" dirty="0"/>
          </a:p>
          <a:p>
            <a:pPr marL="228600" lvl="1"/>
            <a:endParaRPr lang="en-US" sz="2000" dirty="0"/>
          </a:p>
        </p:txBody>
      </p:sp>
    </p:spTree>
    <p:extLst>
      <p:ext uri="{BB962C8B-B14F-4D97-AF65-F5344CB8AC3E}">
        <p14:creationId xmlns:p14="http://schemas.microsoft.com/office/powerpoint/2010/main" val="3756713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BA08-1C13-FEB5-C772-6F399FB5EEBE}"/>
              </a:ext>
            </a:extLst>
          </p:cNvPr>
          <p:cNvSpPr>
            <a:spLocks noGrp="1"/>
          </p:cNvSpPr>
          <p:nvPr>
            <p:ph type="title"/>
          </p:nvPr>
        </p:nvSpPr>
        <p:spPr>
          <a:xfrm>
            <a:off x="517794" y="457200"/>
            <a:ext cx="4254232" cy="1600200"/>
          </a:xfrm>
        </p:spPr>
        <p:txBody>
          <a:bodyPr>
            <a:normAutofit/>
          </a:bodyPr>
          <a:lstStyle/>
          <a:p>
            <a:r>
              <a:rPr lang="en-US" sz="4400" dirty="0"/>
              <a:t>Professor (2007)</a:t>
            </a:r>
          </a:p>
        </p:txBody>
      </p:sp>
      <p:sp>
        <p:nvSpPr>
          <p:cNvPr id="4" name="Text Placeholder 3">
            <a:extLst>
              <a:ext uri="{FF2B5EF4-FFF2-40B4-BE49-F238E27FC236}">
                <a16:creationId xmlns:a16="http://schemas.microsoft.com/office/drawing/2014/main" id="{6F5BFEEE-91A3-0E83-3904-9FD020CB61C4}"/>
              </a:ext>
            </a:extLst>
          </p:cNvPr>
          <p:cNvSpPr>
            <a:spLocks noGrp="1"/>
          </p:cNvSpPr>
          <p:nvPr>
            <p:ph type="body" sz="half" idx="2"/>
          </p:nvPr>
        </p:nvSpPr>
        <p:spPr>
          <a:xfrm>
            <a:off x="517794" y="2057400"/>
            <a:ext cx="4254232" cy="3811588"/>
          </a:xfrm>
        </p:spPr>
        <p:txBody>
          <a:bodyPr>
            <a:normAutofit lnSpcReduction="10000"/>
          </a:bodyPr>
          <a:lstStyle/>
          <a:p>
            <a:pPr marL="285750" indent="-285750">
              <a:buFont typeface="Arial" panose="020B0604020202020204" pitchFamily="34" charset="0"/>
              <a:buChar char="•"/>
            </a:pPr>
            <a:r>
              <a:rPr lang="en-US" sz="2400" dirty="0"/>
              <a:t>University of Michigan School Of Information</a:t>
            </a:r>
          </a:p>
          <a:p>
            <a:pPr marL="742950" lvl="1" indent="-285750">
              <a:buFont typeface="Arial" panose="020B0604020202020204" pitchFamily="34" charset="0"/>
              <a:buChar char="•"/>
            </a:pPr>
            <a:r>
              <a:rPr lang="en-US" sz="2000" dirty="0"/>
              <a:t>Liberal arts focus</a:t>
            </a:r>
          </a:p>
          <a:p>
            <a:pPr marL="742950" lvl="1" indent="-285750">
              <a:buFont typeface="Arial" panose="020B0604020202020204" pitchFamily="34" charset="0"/>
              <a:buChar char="•"/>
            </a:pPr>
            <a:r>
              <a:rPr lang="en-US" sz="2000" dirty="0"/>
              <a:t>Library school with tech focus</a:t>
            </a:r>
          </a:p>
          <a:p>
            <a:pPr marL="742950" lvl="1" indent="-285750">
              <a:buFont typeface="Arial" panose="020B0604020202020204" pitchFamily="34" charset="0"/>
              <a:buChar char="•"/>
            </a:pPr>
            <a:r>
              <a:rPr lang="en-US" sz="2000" dirty="0"/>
              <a:t>HCI with soft skills focus</a:t>
            </a:r>
          </a:p>
          <a:p>
            <a:pPr marL="285750" indent="-285750">
              <a:buFont typeface="Arial" panose="020B0604020202020204" pitchFamily="34" charset="0"/>
              <a:buChar char="•"/>
            </a:pPr>
            <a:r>
              <a:rPr lang="en-US" sz="2400" dirty="0"/>
              <a:t>I taught SI502 – Python for Librarians</a:t>
            </a:r>
          </a:p>
          <a:p>
            <a:pPr marL="742950" lvl="1" indent="-285750">
              <a:buFont typeface="Arial" panose="020B0604020202020204" pitchFamily="34" charset="0"/>
              <a:buChar char="•"/>
            </a:pPr>
            <a:r>
              <a:rPr lang="en-US" sz="2000" dirty="0"/>
              <a:t>It had to be simple</a:t>
            </a:r>
          </a:p>
          <a:p>
            <a:pPr marL="742950" lvl="1" indent="-285750">
              <a:buFont typeface="Arial" panose="020B0604020202020204" pitchFamily="34" charset="0"/>
              <a:buChar char="•"/>
            </a:pPr>
            <a:r>
              <a:rPr lang="en-US" sz="2000" dirty="0"/>
              <a:t>Students could not fail</a:t>
            </a:r>
          </a:p>
          <a:p>
            <a:pPr marL="742950" lvl="1" indent="-285750">
              <a:buFont typeface="Arial" panose="020B0604020202020204" pitchFamily="34" charset="0"/>
              <a:buChar char="•"/>
            </a:pPr>
            <a:r>
              <a:rPr lang="en-US" sz="2000" dirty="0"/>
              <a:t>Fine tuned for a number of years</a:t>
            </a:r>
          </a:p>
          <a:p>
            <a:pPr marL="285750" indent="-285750">
              <a:buFont typeface="Arial" panose="020B0604020202020204" pitchFamily="34" charset="0"/>
              <a:buChar char="•"/>
            </a:pPr>
            <a:endParaRPr lang="en-US" sz="2400" dirty="0"/>
          </a:p>
        </p:txBody>
      </p:sp>
      <p:pic>
        <p:nvPicPr>
          <p:cNvPr id="6" name="Picture Placeholder 4" descr="Untitled 2.png">
            <a:extLst>
              <a:ext uri="{FF2B5EF4-FFF2-40B4-BE49-F238E27FC236}">
                <a16:creationId xmlns:a16="http://schemas.microsoft.com/office/drawing/2014/main" id="{C7040D89-FE3A-6FEB-107E-44EAD12307A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25" r="615"/>
          <a:stretch/>
        </p:blipFill>
        <p:spPr>
          <a:xfrm>
            <a:off x="4966898" y="837523"/>
            <a:ext cx="6902180" cy="4873625"/>
          </a:xfrm>
          <a:prstGeom prst="rect">
            <a:avLst/>
          </a:prstGeom>
        </p:spPr>
      </p:pic>
    </p:spTree>
    <p:extLst>
      <p:ext uri="{BB962C8B-B14F-4D97-AF65-F5344CB8AC3E}">
        <p14:creationId xmlns:p14="http://schemas.microsoft.com/office/powerpoint/2010/main" val="2892286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8ED22-9AE7-674A-5B00-998AA50D636D}"/>
              </a:ext>
            </a:extLst>
          </p:cNvPr>
          <p:cNvSpPr>
            <a:spLocks noGrp="1"/>
          </p:cNvSpPr>
          <p:nvPr>
            <p:ph type="title"/>
          </p:nvPr>
        </p:nvSpPr>
        <p:spPr>
          <a:xfrm>
            <a:off x="521132" y="457200"/>
            <a:ext cx="3932237" cy="1236689"/>
          </a:xfrm>
        </p:spPr>
        <p:txBody>
          <a:bodyPr>
            <a:normAutofit/>
          </a:bodyPr>
          <a:lstStyle/>
          <a:p>
            <a:r>
              <a:rPr lang="en-US" sz="4400" dirty="0" err="1"/>
              <a:t>Tsugi</a:t>
            </a:r>
            <a:r>
              <a:rPr lang="en-US" sz="4400" dirty="0"/>
              <a:t> (2010-)</a:t>
            </a:r>
          </a:p>
        </p:txBody>
      </p:sp>
      <p:pic>
        <p:nvPicPr>
          <p:cNvPr id="6" name="Picture Placeholder 5" descr="A screenshot of a computer&#10;&#10;Description automatically generated">
            <a:extLst>
              <a:ext uri="{FF2B5EF4-FFF2-40B4-BE49-F238E27FC236}">
                <a16:creationId xmlns:a16="http://schemas.microsoft.com/office/drawing/2014/main" id="{4BB48FD8-8A97-9C74-326D-D12FF8EC63FA}"/>
              </a:ext>
            </a:extLst>
          </p:cNvPr>
          <p:cNvPicPr>
            <a:picLocks noGrp="1" noChangeAspect="1"/>
          </p:cNvPicPr>
          <p:nvPr>
            <p:ph type="pic" idx="1"/>
          </p:nvPr>
        </p:nvPicPr>
        <p:blipFill rotWithShape="1">
          <a:blip r:embed="rId2"/>
          <a:srcRect l="155" r="274"/>
          <a:stretch/>
        </p:blipFill>
        <p:spPr>
          <a:xfrm>
            <a:off x="4751881" y="1552574"/>
            <a:ext cx="7247587" cy="4118724"/>
          </a:xfrm>
        </p:spPr>
      </p:pic>
      <p:sp>
        <p:nvSpPr>
          <p:cNvPr id="4" name="Text Placeholder 3">
            <a:extLst>
              <a:ext uri="{FF2B5EF4-FFF2-40B4-BE49-F238E27FC236}">
                <a16:creationId xmlns:a16="http://schemas.microsoft.com/office/drawing/2014/main" id="{1BA7CE76-0C1E-5A01-1B1A-FF743692D6B1}"/>
              </a:ext>
            </a:extLst>
          </p:cNvPr>
          <p:cNvSpPr>
            <a:spLocks noGrp="1"/>
          </p:cNvSpPr>
          <p:nvPr>
            <p:ph type="body" sz="half" idx="2"/>
          </p:nvPr>
        </p:nvSpPr>
        <p:spPr>
          <a:xfrm>
            <a:off x="521132" y="1750264"/>
            <a:ext cx="3932237" cy="4118724"/>
          </a:xfrm>
        </p:spPr>
        <p:txBody>
          <a:bodyPr>
            <a:normAutofit lnSpcReduction="10000"/>
          </a:bodyPr>
          <a:lstStyle/>
          <a:p>
            <a:pPr marL="285750" indent="-285750">
              <a:buFont typeface="Arial" panose="020B0604020202020204" pitchFamily="34" charset="0"/>
              <a:buChar char="•"/>
            </a:pPr>
            <a:r>
              <a:rPr lang="en-US" sz="2400" dirty="0"/>
              <a:t>PHP Based</a:t>
            </a:r>
          </a:p>
          <a:p>
            <a:pPr marL="285750" indent="-285750">
              <a:buFont typeface="Arial" panose="020B0604020202020204" pitchFamily="34" charset="0"/>
              <a:buChar char="•"/>
            </a:pPr>
            <a:r>
              <a:rPr lang="en-US" sz="2400" dirty="0"/>
              <a:t>Course Authoring Repository</a:t>
            </a:r>
          </a:p>
          <a:p>
            <a:pPr marL="742950" lvl="1" indent="-285750">
              <a:buFont typeface="Arial" panose="020B0604020202020204" pitchFamily="34" charset="0"/>
              <a:buChar char="•"/>
            </a:pPr>
            <a:r>
              <a:rPr lang="en-US" sz="2000" dirty="0"/>
              <a:t>Learning Tools Interoperability</a:t>
            </a:r>
          </a:p>
          <a:p>
            <a:pPr marL="742950" lvl="1" indent="-285750">
              <a:buFont typeface="Arial" panose="020B0604020202020204" pitchFamily="34" charset="0"/>
              <a:buChar char="•"/>
            </a:pPr>
            <a:r>
              <a:rPr lang="en-US" sz="2000" dirty="0"/>
              <a:t>Content Cartridge</a:t>
            </a:r>
          </a:p>
          <a:p>
            <a:pPr marL="285750" indent="-285750">
              <a:buFont typeface="Arial" panose="020B0604020202020204" pitchFamily="34" charset="0"/>
              <a:buChar char="•"/>
            </a:pPr>
            <a:r>
              <a:rPr lang="en-US" sz="2400" dirty="0"/>
              <a:t>Could be imported into an LMS</a:t>
            </a:r>
          </a:p>
          <a:p>
            <a:pPr marL="742950" lvl="1" indent="-285750">
              <a:buFont typeface="Arial" panose="020B0604020202020204" pitchFamily="34" charset="0"/>
              <a:buChar char="•"/>
            </a:pPr>
            <a:r>
              <a:rPr lang="en-US" sz="2000" dirty="0"/>
              <a:t>Sakai</a:t>
            </a:r>
          </a:p>
          <a:p>
            <a:pPr marL="742950" lvl="1" indent="-285750">
              <a:buFont typeface="Arial" panose="020B0604020202020204" pitchFamily="34" charset="0"/>
              <a:buChar char="•"/>
            </a:pPr>
            <a:r>
              <a:rPr lang="en-US" sz="2000" dirty="0"/>
              <a:t>Canvas</a:t>
            </a:r>
          </a:p>
          <a:p>
            <a:pPr marL="285750" indent="-285750">
              <a:buFont typeface="Arial" panose="020B0604020202020204" pitchFamily="34" charset="0"/>
              <a:buChar char="•"/>
            </a:pPr>
            <a:r>
              <a:rPr lang="en-US" sz="2400" dirty="0"/>
              <a:t>Imported into SI502 each semester</a:t>
            </a:r>
          </a:p>
        </p:txBody>
      </p:sp>
    </p:spTree>
    <p:extLst>
      <p:ext uri="{BB962C8B-B14F-4D97-AF65-F5344CB8AC3E}">
        <p14:creationId xmlns:p14="http://schemas.microsoft.com/office/powerpoint/2010/main" val="101648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1178-E27E-0692-FF1F-EFBBDBCA4095}"/>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dirty="0"/>
              <a:t>IHTS (2012)</a:t>
            </a:r>
          </a:p>
        </p:txBody>
      </p:sp>
      <p:pic>
        <p:nvPicPr>
          <p:cNvPr id="9" name="Picture Placeholder 8" descr="A screenshot of a cellphone&#10;&#10;Description automatically generated">
            <a:extLst>
              <a:ext uri="{FF2B5EF4-FFF2-40B4-BE49-F238E27FC236}">
                <a16:creationId xmlns:a16="http://schemas.microsoft.com/office/drawing/2014/main" id="{49D41ADD-AB32-9296-D118-A16A7CE1FA2F}"/>
              </a:ext>
            </a:extLst>
          </p:cNvPr>
          <p:cNvPicPr>
            <a:picLocks noGrp="1" noChangeAspect="1"/>
          </p:cNvPicPr>
          <p:nvPr>
            <p:ph type="pic" idx="1"/>
          </p:nvPr>
        </p:nvPicPr>
        <p:blipFill rotWithShape="1">
          <a:blip r:embed="rId2"/>
          <a:srcRect r="1" b="9137"/>
          <a:stretch/>
        </p:blipFill>
        <p:spPr>
          <a:xfrm>
            <a:off x="-1" y="10"/>
            <a:ext cx="5151179" cy="6857990"/>
          </a:xfrm>
          <a:prstGeom prst="rect">
            <a:avLst/>
          </a:prstGeom>
        </p:spPr>
      </p:pic>
      <p:cxnSp>
        <p:nvCxnSpPr>
          <p:cNvPr id="20" name="Straight Connector 1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C87AB0D-BDFF-A553-1EF8-95D4E6F0FC35}"/>
              </a:ext>
            </a:extLst>
          </p:cNvPr>
          <p:cNvSpPr>
            <a:spLocks noGrp="1"/>
          </p:cNvSpPr>
          <p:nvPr>
            <p:ph type="body" sz="half" idx="2"/>
          </p:nvPr>
        </p:nvSpPr>
        <p:spPr>
          <a:xfrm>
            <a:off x="5868557" y="2551176"/>
            <a:ext cx="5444382" cy="3591207"/>
          </a:xfrm>
        </p:spPr>
        <p:txBody>
          <a:bodyPr vert="horz" lIns="91440" tIns="45720" rIns="91440" bIns="45720" rtlCol="0">
            <a:normAutofit lnSpcReduction="10000"/>
          </a:bodyPr>
          <a:lstStyle/>
          <a:p>
            <a:pPr indent="-228600">
              <a:buFont typeface="Arial" panose="020B0604020202020204" pitchFamily="34" charset="0"/>
              <a:buChar char="•"/>
            </a:pPr>
            <a:r>
              <a:rPr lang="en-US" sz="2000" dirty="0"/>
              <a:t>Coursera founded in 2012</a:t>
            </a:r>
          </a:p>
          <a:p>
            <a:pPr indent="-228600">
              <a:buFont typeface="Arial" panose="020B0604020202020204" pitchFamily="34" charset="0"/>
              <a:buChar char="•"/>
            </a:pPr>
            <a:r>
              <a:rPr lang="en-US" sz="2000" dirty="0"/>
              <a:t>U Michigan was a founding partner</a:t>
            </a:r>
          </a:p>
          <a:p>
            <a:pPr indent="-228600">
              <a:buFont typeface="Arial" panose="020B0604020202020204" pitchFamily="34" charset="0"/>
              <a:buChar char="•"/>
            </a:pPr>
            <a:r>
              <a:rPr lang="en-US" sz="2000" dirty="0"/>
              <a:t>The only public university</a:t>
            </a:r>
          </a:p>
          <a:p>
            <a:pPr indent="-228600">
              <a:buFont typeface="Arial" panose="020B0604020202020204" pitchFamily="34" charset="0"/>
              <a:buChar char="•"/>
            </a:pPr>
            <a:r>
              <a:rPr lang="en-US" sz="2000" dirty="0"/>
              <a:t>Internet History, Technology, and Security was one of the "original six" from U Michigan</a:t>
            </a:r>
          </a:p>
          <a:p>
            <a:pPr indent="-228600">
              <a:buFont typeface="Arial" panose="020B0604020202020204" pitchFamily="34" charset="0"/>
              <a:buChar char="•"/>
            </a:pPr>
            <a:r>
              <a:rPr lang="en-US" sz="2000" dirty="0"/>
              <a:t>Build during the "secret phase" of Coursera</a:t>
            </a:r>
          </a:p>
          <a:p>
            <a:pPr indent="-228600">
              <a:buFont typeface="Arial" panose="020B0604020202020204" pitchFamily="34" charset="0"/>
              <a:buChar char="•"/>
            </a:pPr>
            <a:r>
              <a:rPr lang="en-US" sz="2000" dirty="0"/>
              <a:t>Based on two weeks of SI502 (Python)</a:t>
            </a:r>
          </a:p>
          <a:p>
            <a:pPr indent="-228600">
              <a:buFont typeface="Arial" panose="020B0604020202020204" pitchFamily="34" charset="0"/>
              <a:buChar char="•"/>
            </a:pPr>
            <a:r>
              <a:rPr lang="en-US" sz="2000" dirty="0"/>
              <a:t>Intended as an experiment to teach non-trivial technology to liberal arts students by moving slowly and building gradually</a:t>
            </a:r>
          </a:p>
        </p:txBody>
      </p:sp>
    </p:spTree>
    <p:extLst>
      <p:ext uri="{BB962C8B-B14F-4D97-AF65-F5344CB8AC3E}">
        <p14:creationId xmlns:p14="http://schemas.microsoft.com/office/powerpoint/2010/main" val="1133014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EA5D-35FF-07E1-439B-DDC97CF8F8B3}"/>
              </a:ext>
            </a:extLst>
          </p:cNvPr>
          <p:cNvSpPr>
            <a:spLocks noGrp="1"/>
          </p:cNvSpPr>
          <p:nvPr>
            <p:ph type="title"/>
          </p:nvPr>
        </p:nvSpPr>
        <p:spPr/>
        <p:txBody>
          <a:bodyPr/>
          <a:lstStyle/>
          <a:p>
            <a:r>
              <a:rPr lang="en-US" dirty="0"/>
              <a:t>Intro Programming: Prepare you to learn</a:t>
            </a:r>
          </a:p>
        </p:txBody>
      </p:sp>
      <p:sp>
        <p:nvSpPr>
          <p:cNvPr id="3" name="Content Placeholder 2">
            <a:extLst>
              <a:ext uri="{FF2B5EF4-FFF2-40B4-BE49-F238E27FC236}">
                <a16:creationId xmlns:a16="http://schemas.microsoft.com/office/drawing/2014/main" id="{2865167E-AB86-4B19-C223-119896794F7D}"/>
              </a:ext>
            </a:extLst>
          </p:cNvPr>
          <p:cNvSpPr>
            <a:spLocks noGrp="1"/>
          </p:cNvSpPr>
          <p:nvPr>
            <p:ph idx="1"/>
          </p:nvPr>
        </p:nvSpPr>
        <p:spPr/>
        <p:txBody>
          <a:bodyPr/>
          <a:lstStyle/>
          <a:p>
            <a:r>
              <a:rPr lang="en-US" dirty="0"/>
              <a:t>No pre-requisites or advanced math</a:t>
            </a:r>
          </a:p>
          <a:p>
            <a:r>
              <a:rPr lang="en-US" dirty="0"/>
              <a:t>Build content slowly</a:t>
            </a:r>
          </a:p>
          <a:p>
            <a:r>
              <a:rPr lang="en-US" dirty="0"/>
              <a:t>Never teach "too much'"</a:t>
            </a:r>
          </a:p>
          <a:p>
            <a:r>
              <a:rPr lang="en-US" dirty="0"/>
              <a:t>Talk about joy and creativity in programming</a:t>
            </a:r>
          </a:p>
          <a:p>
            <a:r>
              <a:rPr lang="en-US" dirty="0"/>
              <a:t>Be fun and welcoming (office hour videos with actual students)</a:t>
            </a:r>
          </a:p>
          <a:p>
            <a:endParaRPr lang="en-US" dirty="0"/>
          </a:p>
          <a:p>
            <a:endParaRPr lang="en-US" dirty="0"/>
          </a:p>
        </p:txBody>
      </p:sp>
    </p:spTree>
    <p:extLst>
      <p:ext uri="{BB962C8B-B14F-4D97-AF65-F5344CB8AC3E}">
        <p14:creationId xmlns:p14="http://schemas.microsoft.com/office/powerpoint/2010/main" val="2003200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t>Who might benefit from one great course?</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1518501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991D-FA8F-6D4B-4C04-F3F61342DE8A}"/>
              </a:ext>
            </a:extLst>
          </p:cNvPr>
          <p:cNvSpPr>
            <a:spLocks noGrp="1"/>
          </p:cNvSpPr>
          <p:nvPr>
            <p:ph type="title"/>
          </p:nvPr>
        </p:nvSpPr>
        <p:spPr>
          <a:xfrm>
            <a:off x="569626" y="457200"/>
            <a:ext cx="4202399" cy="1600200"/>
          </a:xfrm>
        </p:spPr>
        <p:txBody>
          <a:bodyPr>
            <a:normAutofit/>
          </a:bodyPr>
          <a:lstStyle/>
          <a:p>
            <a:r>
              <a:rPr lang="en-US" sz="4400" dirty="0"/>
              <a:t>Coursera (2012)</a:t>
            </a:r>
          </a:p>
        </p:txBody>
      </p:sp>
      <p:sp>
        <p:nvSpPr>
          <p:cNvPr id="4" name="Text Placeholder 3">
            <a:extLst>
              <a:ext uri="{FF2B5EF4-FFF2-40B4-BE49-F238E27FC236}">
                <a16:creationId xmlns:a16="http://schemas.microsoft.com/office/drawing/2014/main" id="{C4271BEE-04FA-EE83-4D58-A3941DADAC97}"/>
              </a:ext>
            </a:extLst>
          </p:cNvPr>
          <p:cNvSpPr>
            <a:spLocks noGrp="1"/>
          </p:cNvSpPr>
          <p:nvPr>
            <p:ph type="body" sz="half" idx="2"/>
          </p:nvPr>
        </p:nvSpPr>
        <p:spPr>
          <a:xfrm>
            <a:off x="569626" y="2057400"/>
            <a:ext cx="4202399" cy="3811588"/>
          </a:xfrm>
        </p:spPr>
        <p:txBody>
          <a:bodyPr>
            <a:normAutofit fontScale="92500" lnSpcReduction="10000"/>
          </a:bodyPr>
          <a:lstStyle/>
          <a:p>
            <a:pPr marL="285750" indent="-285750">
              <a:buFont typeface="Arial" panose="020B0604020202020204" pitchFamily="34" charset="0"/>
              <a:buChar char="•"/>
            </a:pPr>
            <a:r>
              <a:rPr lang="en-US" sz="2400" dirty="0"/>
              <a:t>If it only had Learning Tools Interoperability…</a:t>
            </a:r>
          </a:p>
          <a:p>
            <a:pPr marL="285750" indent="-285750">
              <a:buFont typeface="Arial" panose="020B0604020202020204" pitchFamily="34" charset="0"/>
              <a:buChar char="•"/>
            </a:pPr>
            <a:r>
              <a:rPr lang="en-US" sz="2400" dirty="0"/>
              <a:t>I could build a fully auto-graded course in a very short time</a:t>
            </a:r>
          </a:p>
          <a:p>
            <a:pPr marL="285750" indent="-285750">
              <a:buFont typeface="Arial" panose="020B0604020202020204" pitchFamily="34" charset="0"/>
              <a:buChar char="•"/>
            </a:pPr>
            <a:r>
              <a:rPr lang="en-US" sz="2400" dirty="0"/>
              <a:t>I helped code LTI 1.1 in Coursera</a:t>
            </a:r>
          </a:p>
          <a:p>
            <a:pPr marL="285750" indent="-285750">
              <a:buFont typeface="Arial" panose="020B0604020202020204" pitchFamily="34" charset="0"/>
              <a:buChar char="•"/>
            </a:pPr>
            <a:r>
              <a:rPr lang="en-US" sz="2400" dirty="0"/>
              <a:t>I became a publisher (like Pearson)</a:t>
            </a:r>
          </a:p>
          <a:p>
            <a:pPr marL="742950" lvl="1" indent="-285750">
              <a:buFont typeface="Arial" panose="020B0604020202020204" pitchFamily="34" charset="0"/>
              <a:buChar char="•"/>
            </a:pPr>
            <a:r>
              <a:rPr lang="en-US" sz="1800" dirty="0"/>
              <a:t>Coursera</a:t>
            </a:r>
          </a:p>
          <a:p>
            <a:pPr marL="742950" lvl="1" indent="-285750">
              <a:buFont typeface="Arial" panose="020B0604020202020204" pitchFamily="34" charset="0"/>
              <a:buChar char="•"/>
            </a:pPr>
            <a:r>
              <a:rPr lang="en-US" sz="1800" dirty="0"/>
              <a:t>edX</a:t>
            </a:r>
          </a:p>
          <a:p>
            <a:pPr marL="742950" lvl="1" indent="-285750">
              <a:buFont typeface="Arial" panose="020B0604020202020204" pitchFamily="34" charset="0"/>
              <a:buChar char="•"/>
            </a:pPr>
            <a:r>
              <a:rPr lang="en-US" sz="1800" dirty="0"/>
              <a:t>Canvas</a:t>
            </a:r>
          </a:p>
          <a:p>
            <a:pPr marL="742950" lvl="1" indent="-285750">
              <a:buFont typeface="Arial" panose="020B0604020202020204" pitchFamily="34" charset="0"/>
              <a:buChar char="•"/>
            </a:pPr>
            <a:r>
              <a:rPr lang="en-US" sz="1800" dirty="0"/>
              <a:t>Sakai</a:t>
            </a:r>
          </a:p>
          <a:p>
            <a:pPr marL="742950" lvl="1" indent="-285750">
              <a:buFont typeface="Arial" panose="020B0604020202020204" pitchFamily="34" charset="0"/>
              <a:buChar char="•"/>
            </a:pPr>
            <a:r>
              <a:rPr lang="en-US" sz="1800" dirty="0" err="1"/>
              <a:t>FutureLearn</a:t>
            </a:r>
            <a:endParaRPr lang="en-US" sz="1800" dirty="0"/>
          </a:p>
          <a:p>
            <a:pPr marL="742950" lvl="1" indent="-285750">
              <a:buFont typeface="Arial" panose="020B0604020202020204" pitchFamily="34" charset="0"/>
              <a:buChar char="•"/>
            </a:pPr>
            <a:endParaRPr lang="en-US" sz="1800" dirty="0"/>
          </a:p>
        </p:txBody>
      </p:sp>
      <p:pic>
        <p:nvPicPr>
          <p:cNvPr id="5" name="Picture Placeholder 4">
            <a:extLst>
              <a:ext uri="{FF2B5EF4-FFF2-40B4-BE49-F238E27FC236}">
                <a16:creationId xmlns:a16="http://schemas.microsoft.com/office/drawing/2014/main" id="{409D0062-0E8C-0B69-E354-F9B7B2CCF04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722" r="2722"/>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61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DC61-5C38-4C8B-726A-C81EB22E0822}"/>
              </a:ext>
            </a:extLst>
          </p:cNvPr>
          <p:cNvSpPr>
            <a:spLocks noGrp="1"/>
          </p:cNvSpPr>
          <p:nvPr>
            <p:ph type="title"/>
          </p:nvPr>
        </p:nvSpPr>
        <p:spPr>
          <a:xfrm>
            <a:off x="5868557" y="1138036"/>
            <a:ext cx="5444382" cy="1035532"/>
          </a:xfrm>
        </p:spPr>
        <p:txBody>
          <a:bodyPr vert="horz" lIns="91440" tIns="45720" rIns="91440" bIns="45720" rtlCol="0" anchor="t">
            <a:normAutofit/>
          </a:bodyPr>
          <a:lstStyle/>
          <a:p>
            <a:r>
              <a:rPr lang="en-US" sz="4400" dirty="0"/>
              <a:t>PY4E (2013)</a:t>
            </a:r>
          </a:p>
        </p:txBody>
      </p:sp>
      <p:pic>
        <p:nvPicPr>
          <p:cNvPr id="5" name="Picture Placeholder 4" descr="A screenshot of a cellphone&#10;&#10;Description automatically generated">
            <a:extLst>
              <a:ext uri="{FF2B5EF4-FFF2-40B4-BE49-F238E27FC236}">
                <a16:creationId xmlns:a16="http://schemas.microsoft.com/office/drawing/2014/main" id="{8D012F0E-AD2C-ABD5-51CE-B7A0D71D3643}"/>
              </a:ext>
            </a:extLst>
          </p:cNvPr>
          <p:cNvPicPr>
            <a:picLocks noGrp="1" noChangeAspect="1"/>
          </p:cNvPicPr>
          <p:nvPr>
            <p:ph type="pic" idx="1"/>
          </p:nvPr>
        </p:nvPicPr>
        <p:blipFill rotWithShape="1">
          <a:blip r:embed="rId2"/>
          <a:srcRect b="573"/>
          <a:stretch/>
        </p:blipFill>
        <p:spPr>
          <a:xfrm>
            <a:off x="318654" y="10"/>
            <a:ext cx="4811012" cy="6857990"/>
          </a:xfrm>
          <a:prstGeom prst="rect">
            <a:avLst/>
          </a:prstGeom>
        </p:spPr>
      </p:pic>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EDE257B-0B4F-F489-009B-FF8283FDAC11}"/>
              </a:ext>
            </a:extLst>
          </p:cNvPr>
          <p:cNvSpPr>
            <a:spLocks noGrp="1"/>
          </p:cNvSpPr>
          <p:nvPr>
            <p:ph type="body" sz="half" idx="2"/>
          </p:nvPr>
        </p:nvSpPr>
        <p:spPr>
          <a:xfrm>
            <a:off x="5868557" y="1918742"/>
            <a:ext cx="5444382" cy="4223642"/>
          </a:xfrm>
        </p:spPr>
        <p:txBody>
          <a:bodyPr vert="horz" lIns="91440" tIns="45720" rIns="91440" bIns="45720" rtlCol="0">
            <a:normAutofit/>
          </a:bodyPr>
          <a:lstStyle/>
          <a:p>
            <a:pPr indent="-228600">
              <a:buFont typeface="Arial" panose="020B0604020202020204" pitchFamily="34" charset="0"/>
              <a:buChar char="•"/>
            </a:pPr>
            <a:r>
              <a:rPr lang="en-US" sz="2400" dirty="0"/>
              <a:t>Not a first course in Computer Science</a:t>
            </a:r>
          </a:p>
          <a:p>
            <a:pPr lvl="1" indent="-228600">
              <a:buFont typeface="Arial" panose="020B0604020202020204" pitchFamily="34" charset="0"/>
              <a:buChar char="•"/>
            </a:pPr>
            <a:r>
              <a:rPr lang="en-US" sz="2000" dirty="0"/>
              <a:t>Programing for Librarians</a:t>
            </a:r>
          </a:p>
          <a:p>
            <a:pPr indent="-228600">
              <a:buFont typeface="Arial" panose="020B0604020202020204" pitchFamily="34" charset="0"/>
              <a:buChar char="•"/>
            </a:pPr>
            <a:r>
              <a:rPr lang="en-US" sz="2400" dirty="0"/>
              <a:t>Quickly became the de-facto pre-requisite for</a:t>
            </a:r>
          </a:p>
          <a:p>
            <a:pPr lvl="1" indent="-228600">
              <a:buFont typeface="Arial" panose="020B0604020202020204" pitchFamily="34" charset="0"/>
              <a:buChar char="•"/>
            </a:pPr>
            <a:r>
              <a:rPr lang="en-US" sz="2000" dirty="0"/>
              <a:t>John Hopkins Data Science</a:t>
            </a:r>
          </a:p>
          <a:p>
            <a:pPr lvl="1" indent="-228600">
              <a:buFont typeface="Arial" panose="020B0604020202020204" pitchFamily="34" charset="0"/>
              <a:buChar char="•"/>
            </a:pPr>
            <a:r>
              <a:rPr lang="en-US" sz="2000" dirty="0"/>
              <a:t>Rice University Interactive Python</a:t>
            </a:r>
          </a:p>
          <a:p>
            <a:pPr lvl="1" indent="-228600">
              <a:buFont typeface="Arial" panose="020B0604020202020204" pitchFamily="34" charset="0"/>
              <a:buChar char="•"/>
            </a:pPr>
            <a:r>
              <a:rPr lang="en-US" sz="2000" dirty="0"/>
              <a:t>University of Michigan Applied Data Science with Python</a:t>
            </a:r>
          </a:p>
          <a:p>
            <a:pPr lvl="1" indent="-228600">
              <a:buFont typeface="Arial" panose="020B0604020202020204" pitchFamily="34" charset="0"/>
              <a:buChar char="•"/>
            </a:pPr>
            <a:r>
              <a:rPr lang="en-US" sz="2000" dirty="0"/>
              <a:t>University of Michigan Python 3</a:t>
            </a:r>
          </a:p>
          <a:p>
            <a:pPr lvl="1" indent="-228600">
              <a:buFont typeface="Arial" panose="020B0604020202020204" pitchFamily="34" charset="0"/>
              <a:buChar char="•"/>
            </a:pPr>
            <a:r>
              <a:rPr lang="en-US" sz="2000" dirty="0"/>
              <a:t>University of Michigan Statistics with Python</a:t>
            </a:r>
          </a:p>
          <a:p>
            <a:pPr indent="-228600">
              <a:buFont typeface="Arial" panose="020B0604020202020204" pitchFamily="34" charset="0"/>
              <a:buChar char="•"/>
            </a:pPr>
            <a:r>
              <a:rPr lang="en-US" sz="2400" dirty="0"/>
              <a:t>Popular in Coursera for Campus - India</a:t>
            </a:r>
          </a:p>
          <a:p>
            <a:pPr lvl="1"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615348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sz="2800" kern="1200" dirty="0">
                <a:solidFill>
                  <a:schemeClr val="tx1"/>
                </a:solidFill>
                <a:latin typeface="+mj-lt"/>
                <a:ea typeface="+mj-ea"/>
                <a:cs typeface="+mj-cs"/>
              </a:rPr>
              <a:t>Web Applications</a:t>
            </a:r>
            <a:br>
              <a:rPr lang="en-US" sz="2800" kern="1200" dirty="0">
                <a:solidFill>
                  <a:schemeClr val="tx1"/>
                </a:solidFill>
                <a:latin typeface="+mj-lt"/>
                <a:ea typeface="+mj-ea"/>
                <a:cs typeface="+mj-cs"/>
              </a:rPr>
            </a:br>
            <a:r>
              <a:rPr lang="en-US" sz="2800" kern="1200" dirty="0">
                <a:solidFill>
                  <a:schemeClr val="tx1"/>
                </a:solidFill>
                <a:latin typeface="+mj-lt"/>
                <a:ea typeface="+mj-ea"/>
                <a:cs typeface="+mj-cs"/>
              </a:rPr>
              <a:t>for Everybody (2017)</a:t>
            </a:r>
          </a:p>
        </p:txBody>
      </p:sp>
      <p:pic>
        <p:nvPicPr>
          <p:cNvPr id="7" name="Picture 6" descr="A screenshot of a cellphone&#10;&#10;Description automatically generated">
            <a:extLst>
              <a:ext uri="{FF2B5EF4-FFF2-40B4-BE49-F238E27FC236}">
                <a16:creationId xmlns:a16="http://schemas.microsoft.com/office/drawing/2014/main" id="{A86C66A0-0583-BBFA-A411-F95DA8822026}"/>
              </a:ext>
            </a:extLst>
          </p:cNvPr>
          <p:cNvPicPr>
            <a:picLocks noChangeAspect="1"/>
          </p:cNvPicPr>
          <p:nvPr/>
        </p:nvPicPr>
        <p:blipFill rotWithShape="1">
          <a:blip r:embed="rId2"/>
          <a:srcRect t="-1" r="2" b="-4671"/>
          <a:stretch/>
        </p:blipFill>
        <p:spPr>
          <a:xfrm>
            <a:off x="9247014" y="417221"/>
            <a:ext cx="2390570" cy="3451452"/>
          </a:xfrm>
          <a:prstGeom prst="rect">
            <a:avLst/>
          </a:prstGeom>
        </p:spPr>
      </p:pic>
      <p:pic>
        <p:nvPicPr>
          <p:cNvPr id="6" name="Picture Placeholder 5" descr="A screenshot of a computer&#10;&#10;Description automatically generated">
            <a:extLst>
              <a:ext uri="{FF2B5EF4-FFF2-40B4-BE49-F238E27FC236}">
                <a16:creationId xmlns:a16="http://schemas.microsoft.com/office/drawing/2014/main" id="{D6CF3485-5AF7-4AF8-B0CB-B4CF2C626272}"/>
              </a:ext>
            </a:extLst>
          </p:cNvPr>
          <p:cNvPicPr>
            <a:picLocks noGrp="1" noChangeAspect="1"/>
          </p:cNvPicPr>
          <p:nvPr>
            <p:ph type="pic" idx="1"/>
          </p:nvPr>
        </p:nvPicPr>
        <p:blipFill rotWithShape="1">
          <a:blip r:embed="rId3"/>
          <a:srcRect l="1020" r="1018" b="-1"/>
          <a:stretch/>
        </p:blipFill>
        <p:spPr>
          <a:xfrm>
            <a:off x="554416" y="170560"/>
            <a:ext cx="6815626" cy="3826645"/>
          </a:xfrm>
          <a:prstGeom prst="rect">
            <a:avLst/>
          </a:prstGeom>
        </p:spPr>
      </p:pic>
      <p:sp>
        <p:nvSpPr>
          <p:cNvPr id="16" name="Rectangle 15">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PHP Course</a:t>
            </a:r>
          </a:p>
          <a:p>
            <a:pPr indent="-228600">
              <a:buFont typeface="Arial" panose="020B0604020202020204" pitchFamily="34" charset="0"/>
              <a:buChar char="•"/>
            </a:pPr>
            <a:r>
              <a:rPr lang="en-US" sz="1800" dirty="0"/>
              <a:t>On campus as SI572 / SI664 /  SI364 (2012 – 2017)</a:t>
            </a:r>
          </a:p>
          <a:p>
            <a:pPr indent="-228600">
              <a:buFont typeface="Arial" panose="020B0604020202020204" pitchFamily="34" charset="0"/>
              <a:buChar char="•"/>
            </a:pPr>
            <a:r>
              <a:rPr lang="en-US" sz="1800" dirty="0"/>
              <a:t>Canvas, Coursera, edX, </a:t>
            </a:r>
            <a:r>
              <a:rPr lang="en-US" sz="1800" dirty="0" err="1"/>
              <a:t>FutureLearn</a:t>
            </a:r>
            <a:endParaRPr lang="en-US" sz="1800" dirty="0"/>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730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D3D260-205B-E8A5-A46D-A29DE6B9F42A}"/>
              </a:ext>
            </a:extLst>
          </p:cNvPr>
          <p:cNvSpPr>
            <a:spLocks noGrp="1"/>
          </p:cNvSpPr>
          <p:nvPr>
            <p:ph type="title"/>
          </p:nvPr>
        </p:nvSpPr>
        <p:spPr>
          <a:xfrm>
            <a:off x="762000" y="1141711"/>
            <a:ext cx="3406877" cy="3474364"/>
          </a:xfrm>
        </p:spPr>
        <p:txBody>
          <a:bodyPr vert="horz" lIns="91440" tIns="45720" rIns="91440" bIns="45720" rtlCol="0" anchor="t">
            <a:normAutofit/>
          </a:bodyPr>
          <a:lstStyle/>
          <a:p>
            <a:r>
              <a:rPr lang="en-US" sz="3200" dirty="0"/>
              <a:t>A Tale of Two Books and Coursera</a:t>
            </a:r>
          </a:p>
        </p:txBody>
      </p:sp>
      <p:cxnSp>
        <p:nvCxnSpPr>
          <p:cNvPr id="13" name="Straight Connector 12">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Picture 5" descr="A book cover with gears&#10;&#10;Description automatically generated">
            <a:extLst>
              <a:ext uri="{FF2B5EF4-FFF2-40B4-BE49-F238E27FC236}">
                <a16:creationId xmlns:a16="http://schemas.microsoft.com/office/drawing/2014/main" id="{151D3C0F-68D3-40B7-8732-F902C2394E7A}"/>
              </a:ext>
            </a:extLst>
          </p:cNvPr>
          <p:cNvPicPr>
            <a:picLocks noChangeAspect="1"/>
          </p:cNvPicPr>
          <p:nvPr/>
        </p:nvPicPr>
        <p:blipFill>
          <a:blip r:embed="rId2"/>
          <a:stretch>
            <a:fillRect/>
          </a:stretch>
        </p:blipFill>
        <p:spPr>
          <a:xfrm>
            <a:off x="4626079" y="871147"/>
            <a:ext cx="3360174" cy="4869817"/>
          </a:xfrm>
          <a:prstGeom prst="rect">
            <a:avLst/>
          </a:prstGeom>
        </p:spPr>
      </p:pic>
      <p:pic>
        <p:nvPicPr>
          <p:cNvPr id="8" name="Picture 7" descr="A book cover with blue letters&#10;&#10;Description automatically generated">
            <a:extLst>
              <a:ext uri="{FF2B5EF4-FFF2-40B4-BE49-F238E27FC236}">
                <a16:creationId xmlns:a16="http://schemas.microsoft.com/office/drawing/2014/main" id="{04F0AD77-E1E2-A6BD-64C1-025FC6CE0B79}"/>
              </a:ext>
            </a:extLst>
          </p:cNvPr>
          <p:cNvPicPr>
            <a:picLocks noChangeAspect="1"/>
          </p:cNvPicPr>
          <p:nvPr/>
        </p:nvPicPr>
        <p:blipFill>
          <a:blip r:embed="rId3"/>
          <a:stretch>
            <a:fillRect/>
          </a:stretch>
        </p:blipFill>
        <p:spPr>
          <a:xfrm>
            <a:off x="8168261" y="871147"/>
            <a:ext cx="3360174" cy="4525486"/>
          </a:xfrm>
          <a:prstGeom prst="rect">
            <a:avLst/>
          </a:prstGeom>
        </p:spPr>
      </p:pic>
      <p:sp>
        <p:nvSpPr>
          <p:cNvPr id="9" name="TextBox 8">
            <a:extLst>
              <a:ext uri="{FF2B5EF4-FFF2-40B4-BE49-F238E27FC236}">
                <a16:creationId xmlns:a16="http://schemas.microsoft.com/office/drawing/2014/main" id="{128F37E0-A2DF-4312-E993-345152845F16}"/>
              </a:ext>
            </a:extLst>
          </p:cNvPr>
          <p:cNvSpPr txBox="1"/>
          <p:nvPr/>
        </p:nvSpPr>
        <p:spPr>
          <a:xfrm>
            <a:off x="4831159" y="5740964"/>
            <a:ext cx="3155094" cy="369332"/>
          </a:xfrm>
          <a:prstGeom prst="rect">
            <a:avLst/>
          </a:prstGeom>
          <a:noFill/>
        </p:spPr>
        <p:txBody>
          <a:bodyPr wrap="none" rtlCol="0">
            <a:spAutoFit/>
          </a:bodyPr>
          <a:lstStyle/>
          <a:p>
            <a:r>
              <a:rPr lang="en-US" dirty="0"/>
              <a:t>Coursera: Python for Everybody</a:t>
            </a:r>
          </a:p>
        </p:txBody>
      </p:sp>
      <p:sp>
        <p:nvSpPr>
          <p:cNvPr id="10" name="TextBox 9">
            <a:extLst>
              <a:ext uri="{FF2B5EF4-FFF2-40B4-BE49-F238E27FC236}">
                <a16:creationId xmlns:a16="http://schemas.microsoft.com/office/drawing/2014/main" id="{4274C7DA-24C1-85BA-C7C7-834FDF5396D7}"/>
              </a:ext>
            </a:extLst>
          </p:cNvPr>
          <p:cNvSpPr txBox="1"/>
          <p:nvPr/>
        </p:nvSpPr>
        <p:spPr>
          <a:xfrm>
            <a:off x="8270439" y="5666230"/>
            <a:ext cx="3155094" cy="646331"/>
          </a:xfrm>
          <a:prstGeom prst="rect">
            <a:avLst/>
          </a:prstGeom>
          <a:noFill/>
        </p:spPr>
        <p:txBody>
          <a:bodyPr wrap="square" rtlCol="0">
            <a:spAutoFit/>
          </a:bodyPr>
          <a:lstStyle/>
          <a:p>
            <a:r>
              <a:rPr lang="en-US" dirty="0"/>
              <a:t>Coursera: C Programming  for Everybody</a:t>
            </a:r>
          </a:p>
        </p:txBody>
      </p:sp>
    </p:spTree>
    <p:extLst>
      <p:ext uri="{BB962C8B-B14F-4D97-AF65-F5344CB8AC3E}">
        <p14:creationId xmlns:p14="http://schemas.microsoft.com/office/powerpoint/2010/main" val="1191899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webinar&#10;&#10;Description automatically generated">
            <a:extLst>
              <a:ext uri="{FF2B5EF4-FFF2-40B4-BE49-F238E27FC236}">
                <a16:creationId xmlns:a16="http://schemas.microsoft.com/office/drawing/2014/main" id="{3C95B3A1-C0F8-87DB-6558-987ACC465C58}"/>
              </a:ext>
            </a:extLst>
          </p:cNvPr>
          <p:cNvPicPr>
            <a:picLocks noChangeAspect="1"/>
          </p:cNvPicPr>
          <p:nvPr/>
        </p:nvPicPr>
        <p:blipFill>
          <a:blip r:embed="rId2"/>
          <a:stretch>
            <a:fillRect/>
          </a:stretch>
        </p:blipFill>
        <p:spPr>
          <a:xfrm>
            <a:off x="533955" y="130531"/>
            <a:ext cx="6836087" cy="3826645"/>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Django for Everybody (2020)</a:t>
            </a:r>
          </a:p>
        </p:txBody>
      </p:sp>
      <p:pic>
        <p:nvPicPr>
          <p:cNvPr id="7" name="Picture 6" descr="A screenshot of a cellphone&#10;&#10;Description automatically generated">
            <a:extLst>
              <a:ext uri="{FF2B5EF4-FFF2-40B4-BE49-F238E27FC236}">
                <a16:creationId xmlns:a16="http://schemas.microsoft.com/office/drawing/2014/main" id="{A86C66A0-0583-BBFA-A411-F95DA8822026}"/>
              </a:ext>
            </a:extLst>
          </p:cNvPr>
          <p:cNvPicPr>
            <a:picLocks noChangeAspect="1"/>
          </p:cNvPicPr>
          <p:nvPr/>
        </p:nvPicPr>
        <p:blipFill rotWithShape="1">
          <a:blip r:embed="rId3"/>
          <a:srcRect t="-1" r="2" b="-4671"/>
          <a:stretch/>
        </p:blipFill>
        <p:spPr>
          <a:xfrm>
            <a:off x="9247014" y="417221"/>
            <a:ext cx="2390570" cy="3451452"/>
          </a:xfrm>
          <a:prstGeom prst="rect">
            <a:avLst/>
          </a:prstGeom>
        </p:spPr>
      </p:pic>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Curriculum committee said, "No more PHP!" (2016)</a:t>
            </a:r>
          </a:p>
          <a:p>
            <a:pPr indent="-228600">
              <a:buFont typeface="Arial" panose="020B0604020202020204" pitchFamily="34" charset="0"/>
              <a:buChar char="•"/>
            </a:pPr>
            <a:r>
              <a:rPr lang="en-US" sz="1800" dirty="0"/>
              <a:t>On campus SI664 /  SI364 switched to Django</a:t>
            </a:r>
          </a:p>
          <a:p>
            <a:pPr indent="-228600">
              <a:buFont typeface="Arial" panose="020B0604020202020204" pitchFamily="34" charset="0"/>
              <a:buChar char="•"/>
            </a:pPr>
            <a:r>
              <a:rPr lang="en-US" sz="1800" dirty="0"/>
              <a:t>Canvas, Coursera, edX, </a:t>
            </a:r>
            <a:r>
              <a:rPr lang="en-US" sz="1800" dirty="0" err="1"/>
              <a:t>FutureLearn</a:t>
            </a:r>
            <a:endParaRPr lang="en-US" sz="1800" dirty="0"/>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phone&#10;&#10;Description automatically generated">
            <a:extLst>
              <a:ext uri="{FF2B5EF4-FFF2-40B4-BE49-F238E27FC236}">
                <a16:creationId xmlns:a16="http://schemas.microsoft.com/office/drawing/2014/main" id="{6AF8AACF-B772-7180-F88D-712DF8415124}"/>
              </a:ext>
            </a:extLst>
          </p:cNvPr>
          <p:cNvPicPr>
            <a:picLocks noChangeAspect="1"/>
          </p:cNvPicPr>
          <p:nvPr/>
        </p:nvPicPr>
        <p:blipFill>
          <a:blip r:embed="rId4"/>
          <a:stretch>
            <a:fillRect/>
          </a:stretch>
        </p:blipFill>
        <p:spPr>
          <a:xfrm>
            <a:off x="9247013" y="417220"/>
            <a:ext cx="2390570" cy="3309395"/>
          </a:xfrm>
          <a:prstGeom prst="rect">
            <a:avLst/>
          </a:prstGeom>
        </p:spPr>
      </p:pic>
    </p:spTree>
    <p:extLst>
      <p:ext uri="{BB962C8B-B14F-4D97-AF65-F5344CB8AC3E}">
        <p14:creationId xmlns:p14="http://schemas.microsoft.com/office/powerpoint/2010/main" val="287632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537E5A45-AD64-CB63-6409-80ECF78DF592}"/>
              </a:ext>
            </a:extLst>
          </p:cNvPr>
          <p:cNvPicPr>
            <a:picLocks noChangeAspect="1"/>
          </p:cNvPicPr>
          <p:nvPr/>
        </p:nvPicPr>
        <p:blipFill>
          <a:blip r:embed="rId2"/>
          <a:stretch>
            <a:fillRect/>
          </a:stretch>
        </p:blipFill>
        <p:spPr>
          <a:xfrm>
            <a:off x="535978" y="130530"/>
            <a:ext cx="6902462" cy="3826645"/>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C81F17E7-B0F9-F04F-7345-62B482981935}"/>
              </a:ext>
            </a:extLst>
          </p:cNvPr>
          <p:cNvPicPr>
            <a:picLocks noChangeAspect="1"/>
          </p:cNvPicPr>
          <p:nvPr/>
        </p:nvPicPr>
        <p:blipFill>
          <a:blip r:embed="rId3"/>
          <a:stretch>
            <a:fillRect/>
          </a:stretch>
        </p:blipFill>
        <p:spPr>
          <a:xfrm>
            <a:off x="9247012" y="392239"/>
            <a:ext cx="2426427" cy="3451452"/>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PostgreSQL for Everybody (2021)</a:t>
            </a: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Master of Applied Data Science on Coursera</a:t>
            </a:r>
          </a:p>
          <a:p>
            <a:pPr indent="-228600">
              <a:buFont typeface="Arial" panose="020B0604020202020204" pitchFamily="34" charset="0"/>
              <a:buChar char="•"/>
            </a:pPr>
            <a:r>
              <a:rPr lang="en-US" sz="1800" dirty="0"/>
              <a:t>SIADS 511 / 611			</a:t>
            </a:r>
          </a:p>
          <a:p>
            <a:pPr indent="-228600">
              <a:buFont typeface="Arial" panose="020B0604020202020204" pitchFamily="34" charset="0"/>
              <a:buChar char="•"/>
            </a:pPr>
            <a:r>
              <a:rPr lang="en-US" sz="1800" dirty="0"/>
              <a:t>Coursera (MADS and Specialization)</a:t>
            </a:r>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835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video&#10;&#10;Description automatically generated">
            <a:extLst>
              <a:ext uri="{FF2B5EF4-FFF2-40B4-BE49-F238E27FC236}">
                <a16:creationId xmlns:a16="http://schemas.microsoft.com/office/drawing/2014/main" id="{858CB007-1D29-1AD8-B38C-2E80BE651695}"/>
              </a:ext>
            </a:extLst>
          </p:cNvPr>
          <p:cNvPicPr>
            <a:picLocks noChangeAspect="1"/>
          </p:cNvPicPr>
          <p:nvPr/>
        </p:nvPicPr>
        <p:blipFill>
          <a:blip r:embed="rId2"/>
          <a:stretch>
            <a:fillRect/>
          </a:stretch>
        </p:blipFill>
        <p:spPr>
          <a:xfrm>
            <a:off x="1023847" y="515491"/>
            <a:ext cx="9561026" cy="5827018"/>
          </a:xfrm>
          <a:prstGeom prst="rect">
            <a:avLst/>
          </a:prstGeom>
        </p:spPr>
      </p:pic>
    </p:spTree>
    <p:extLst>
      <p:ext uri="{BB962C8B-B14F-4D97-AF65-F5344CB8AC3E}">
        <p14:creationId xmlns:p14="http://schemas.microsoft.com/office/powerpoint/2010/main" val="1953321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C83C-D36D-BCD3-A019-F184924CF542}"/>
              </a:ext>
            </a:extLst>
          </p:cNvPr>
          <p:cNvSpPr>
            <a:spLocks noGrp="1"/>
          </p:cNvSpPr>
          <p:nvPr>
            <p:ph type="title"/>
          </p:nvPr>
        </p:nvSpPr>
        <p:spPr/>
        <p:txBody>
          <a:bodyPr/>
          <a:lstStyle/>
          <a:p>
            <a:r>
              <a:rPr lang="en-US" dirty="0"/>
              <a:t>In Educational Technology for 25 years</a:t>
            </a:r>
          </a:p>
        </p:txBody>
      </p:sp>
      <p:sp>
        <p:nvSpPr>
          <p:cNvPr id="3" name="Content Placeholder 2">
            <a:extLst>
              <a:ext uri="{FF2B5EF4-FFF2-40B4-BE49-F238E27FC236}">
                <a16:creationId xmlns:a16="http://schemas.microsoft.com/office/drawing/2014/main" id="{4FC89638-93FD-3F91-FC6A-B387CB0A1153}"/>
              </a:ext>
            </a:extLst>
          </p:cNvPr>
          <p:cNvSpPr>
            <a:spLocks noGrp="1"/>
          </p:cNvSpPr>
          <p:nvPr>
            <p:ph idx="1"/>
          </p:nvPr>
        </p:nvSpPr>
        <p:spPr/>
        <p:txBody>
          <a:bodyPr>
            <a:normAutofit fontScale="92500" lnSpcReduction="10000"/>
          </a:bodyPr>
          <a:lstStyle/>
          <a:p>
            <a:r>
              <a:rPr lang="en-US" dirty="0"/>
              <a:t>The most popular programming course in the world</a:t>
            </a:r>
          </a:p>
          <a:p>
            <a:r>
              <a:rPr lang="en-US" dirty="0"/>
              <a:t>On Coursera</a:t>
            </a:r>
          </a:p>
          <a:p>
            <a:pPr lvl="1"/>
            <a:r>
              <a:rPr lang="en-US" dirty="0"/>
              <a:t>22 courses</a:t>
            </a:r>
          </a:p>
          <a:p>
            <a:pPr lvl="1"/>
            <a:r>
              <a:rPr lang="en-US" dirty="0"/>
              <a:t>Four specializations</a:t>
            </a:r>
          </a:p>
          <a:p>
            <a:r>
              <a:rPr lang="en-US" dirty="0"/>
              <a:t>A solid collection / curriculum</a:t>
            </a:r>
          </a:p>
          <a:p>
            <a:pPr lvl="1"/>
            <a:r>
              <a:rPr lang="en-US" dirty="0"/>
              <a:t>High school</a:t>
            </a:r>
          </a:p>
          <a:p>
            <a:pPr lvl="1"/>
            <a:r>
              <a:rPr lang="en-US" dirty="0"/>
              <a:t>Pre-Computer Science</a:t>
            </a:r>
          </a:p>
          <a:p>
            <a:pPr lvl="1"/>
            <a:r>
              <a:rPr lang="en-US" dirty="0"/>
              <a:t>Adult reskilling</a:t>
            </a:r>
          </a:p>
          <a:p>
            <a:pPr lvl="1"/>
            <a:r>
              <a:rPr lang="en-US" dirty="0"/>
              <a:t>Two year college</a:t>
            </a:r>
          </a:p>
          <a:p>
            <a:pPr lvl="1"/>
            <a:r>
              <a:rPr lang="en-US" dirty="0"/>
              <a:t>On the job training / skills Improvements</a:t>
            </a:r>
          </a:p>
          <a:p>
            <a:r>
              <a:rPr lang="en-US" dirty="0"/>
              <a:t>Ready to integrate into Canvas / Blackboard / Moodle /  Desire2Learn	</a:t>
            </a:r>
          </a:p>
          <a:p>
            <a:pPr marL="457200" lvl="1" indent="0">
              <a:buNone/>
            </a:pPr>
            <a:endParaRPr lang="en-US" dirty="0"/>
          </a:p>
        </p:txBody>
      </p:sp>
    </p:spTree>
    <p:extLst>
      <p:ext uri="{BB962C8B-B14F-4D97-AF65-F5344CB8AC3E}">
        <p14:creationId xmlns:p14="http://schemas.microsoft.com/office/powerpoint/2010/main" val="2934348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mall globe on a calendar&#10;&#10;Description automatically generated">
            <a:extLst>
              <a:ext uri="{FF2B5EF4-FFF2-40B4-BE49-F238E27FC236}">
                <a16:creationId xmlns:a16="http://schemas.microsoft.com/office/drawing/2014/main" id="{8EE4F97C-A94F-07FA-A86F-67AE5B88317F}"/>
              </a:ext>
            </a:extLst>
          </p:cNvPr>
          <p:cNvPicPr>
            <a:picLocks noChangeAspect="1"/>
          </p:cNvPicPr>
          <p:nvPr/>
        </p:nvPicPr>
        <p:blipFill>
          <a:blip r:embed="rId2"/>
          <a:stretch>
            <a:fillRect/>
          </a:stretch>
        </p:blipFill>
        <p:spPr>
          <a:xfrm>
            <a:off x="0" y="0"/>
            <a:ext cx="12192000" cy="6966857"/>
          </a:xfrm>
          <a:prstGeom prst="rect">
            <a:avLst/>
          </a:prstGeom>
        </p:spPr>
      </p:pic>
      <p:sp>
        <p:nvSpPr>
          <p:cNvPr id="4" name="Title 3">
            <a:extLst>
              <a:ext uri="{FF2B5EF4-FFF2-40B4-BE49-F238E27FC236}">
                <a16:creationId xmlns:a16="http://schemas.microsoft.com/office/drawing/2014/main" id="{0C63187B-5164-1FD4-44B5-3236EF1FC9D4}"/>
              </a:ext>
            </a:extLst>
          </p:cNvPr>
          <p:cNvSpPr>
            <a:spLocks noGrp="1"/>
          </p:cNvSpPr>
          <p:nvPr>
            <p:ph type="title"/>
          </p:nvPr>
        </p:nvSpPr>
        <p:spPr>
          <a:xfrm>
            <a:off x="6926317" y="977462"/>
            <a:ext cx="4402203" cy="2299238"/>
          </a:xfrm>
        </p:spPr>
        <p:txBody>
          <a:bodyPr vert="horz" lIns="91440" tIns="45720" rIns="91440" bIns="45720" rtlCol="0" anchor="b">
            <a:normAutofit fontScale="90000"/>
          </a:bodyPr>
          <a:lstStyle/>
          <a:p>
            <a:pPr algn="r"/>
            <a:r>
              <a:rPr lang="en-US" sz="4400" dirty="0"/>
              <a:t>Every day 150 students complete one of my courses</a:t>
            </a:r>
            <a:br>
              <a:rPr lang="en-US" sz="4400" dirty="0"/>
            </a:br>
            <a:r>
              <a:rPr lang="en-US" sz="4400" dirty="0"/>
              <a:t>around the world</a:t>
            </a:r>
          </a:p>
        </p:txBody>
      </p:sp>
    </p:spTree>
    <p:extLst>
      <p:ext uri="{BB962C8B-B14F-4D97-AF65-F5344CB8AC3E}">
        <p14:creationId xmlns:p14="http://schemas.microsoft.com/office/powerpoint/2010/main" val="1239947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F75519-9530-F09F-3309-8CE5E665DF29}"/>
              </a:ext>
            </a:extLst>
          </p:cNvPr>
          <p:cNvSpPr txBox="1"/>
          <p:nvPr/>
        </p:nvSpPr>
        <p:spPr>
          <a:xfrm>
            <a:off x="811125" y="197346"/>
            <a:ext cx="5841923" cy="6463308"/>
          </a:xfrm>
          <a:prstGeom prst="rect">
            <a:avLst/>
          </a:prstGeom>
          <a:noFill/>
        </p:spPr>
        <p:txBody>
          <a:bodyPr wrap="square" rtlCol="0">
            <a:spAutoFit/>
          </a:bodyPr>
          <a:lstStyle/>
          <a:p>
            <a:endParaRPr lang="en-US" dirty="0"/>
          </a:p>
          <a:p>
            <a:r>
              <a:rPr lang="en-US" dirty="0"/>
              <a:t>Dear Dr. Severance,</a:t>
            </a:r>
          </a:p>
          <a:p>
            <a:endParaRPr lang="en-US" dirty="0"/>
          </a:p>
          <a:p>
            <a:r>
              <a:rPr lang="en-US" dirty="0"/>
              <a:t>My name is Anne, I am a graduate from the University of California. It is a pleasure to meet you!</a:t>
            </a:r>
          </a:p>
          <a:p>
            <a:endParaRPr lang="en-US" dirty="0"/>
          </a:p>
          <a:p>
            <a:r>
              <a:rPr lang="en-US" dirty="0"/>
              <a:t>I recently completed your course on Internet History, Technology, and Security on Coursera. I learned so much about the innovations that make the internet possible. I do not think I would have learned so much so fast with any other course or professor.</a:t>
            </a:r>
          </a:p>
          <a:p>
            <a:endParaRPr lang="en-US" dirty="0"/>
          </a:p>
          <a:p>
            <a:r>
              <a:rPr lang="en-US" dirty="0"/>
              <a:t>I just wanted to say thank you very much for providing this service. My degrees are in American Studies and History, and my Masters in Library and Information Science, but your course has inspired me to pursue a more technology-focused career. </a:t>
            </a:r>
          </a:p>
          <a:p>
            <a:endParaRPr lang="en-US" dirty="0"/>
          </a:p>
          <a:p>
            <a:r>
              <a:rPr lang="en-US" dirty="0"/>
              <a:t>I am looking forward to exploring more of your resources and delving deeper into the world of Computer Science.</a:t>
            </a:r>
          </a:p>
          <a:p>
            <a:endParaRPr lang="en-US" dirty="0"/>
          </a:p>
          <a:p>
            <a:r>
              <a:rPr lang="en-US" dirty="0"/>
              <a:t>Sincerely,</a:t>
            </a:r>
          </a:p>
          <a:p>
            <a:r>
              <a:rPr lang="en-US" dirty="0"/>
              <a:t>Anne</a:t>
            </a:r>
          </a:p>
        </p:txBody>
      </p:sp>
      <p:sp>
        <p:nvSpPr>
          <p:cNvPr id="8" name="TextBox 7">
            <a:extLst>
              <a:ext uri="{FF2B5EF4-FFF2-40B4-BE49-F238E27FC236}">
                <a16:creationId xmlns:a16="http://schemas.microsoft.com/office/drawing/2014/main" id="{D11BA086-24E0-705F-0964-FC45C60B1D1C}"/>
              </a:ext>
            </a:extLst>
          </p:cNvPr>
          <p:cNvSpPr txBox="1"/>
          <p:nvPr/>
        </p:nvSpPr>
        <p:spPr>
          <a:xfrm>
            <a:off x="7672837" y="1500627"/>
            <a:ext cx="4182834" cy="3139321"/>
          </a:xfrm>
          <a:prstGeom prst="rect">
            <a:avLst/>
          </a:prstGeom>
          <a:noFill/>
        </p:spPr>
        <p:txBody>
          <a:bodyPr wrap="square" rtlCol="0">
            <a:spAutoFit/>
          </a:bodyPr>
          <a:lstStyle/>
          <a:p>
            <a:r>
              <a:rPr lang="en-US" dirty="0"/>
              <a:t>Anne,  </a:t>
            </a:r>
          </a:p>
          <a:p>
            <a:endParaRPr lang="en-US" dirty="0"/>
          </a:p>
          <a:p>
            <a:r>
              <a:rPr lang="en-US" dirty="0"/>
              <a:t>Thanks for the kind note.  Your story is exactly why I built the Internet History course.  It would be really cool for you to build your technology skills and then bring all your prior education and lived life experiences into organizations that make and use technology. </a:t>
            </a:r>
          </a:p>
          <a:p>
            <a:endParaRPr lang="en-US" dirty="0"/>
          </a:p>
          <a:p>
            <a:r>
              <a:rPr lang="en-US" dirty="0"/>
              <a:t>--Chuck</a:t>
            </a:r>
          </a:p>
        </p:txBody>
      </p:sp>
    </p:spTree>
    <p:extLst>
      <p:ext uri="{BB962C8B-B14F-4D97-AF65-F5344CB8AC3E}">
        <p14:creationId xmlns:p14="http://schemas.microsoft.com/office/powerpoint/2010/main" val="2955571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F75519-9530-F09F-3309-8CE5E665DF29}"/>
              </a:ext>
            </a:extLst>
          </p:cNvPr>
          <p:cNvSpPr txBox="1"/>
          <p:nvPr/>
        </p:nvSpPr>
        <p:spPr>
          <a:xfrm>
            <a:off x="800615" y="649970"/>
            <a:ext cx="4424857" cy="4801314"/>
          </a:xfrm>
          <a:prstGeom prst="rect">
            <a:avLst/>
          </a:prstGeom>
          <a:noFill/>
        </p:spPr>
        <p:txBody>
          <a:bodyPr wrap="square" rtlCol="0">
            <a:spAutoFit/>
          </a:bodyPr>
          <a:lstStyle/>
          <a:p>
            <a:r>
              <a:rPr lang="en-US" dirty="0"/>
              <a:t>Hello,</a:t>
            </a:r>
          </a:p>
          <a:p>
            <a:endParaRPr lang="en-US" dirty="0"/>
          </a:p>
          <a:p>
            <a:r>
              <a:rPr lang="en-US" dirty="0"/>
              <a:t>I am a professor in astronomy and astrophysics at UM and want to become facile in python, so I can help them better when they do projects.  I was looking for a course that I can do at my own pace (and download materials for a long flight, if possible) and was wondering which of your on-line courses (e.g., on Coursera) you would recommend, as there are several to choose from.</a:t>
            </a:r>
          </a:p>
          <a:p>
            <a:endParaRPr lang="en-US" dirty="0"/>
          </a:p>
          <a:p>
            <a:r>
              <a:rPr lang="en-US" dirty="0"/>
              <a:t>In advance, thanks for your help,</a:t>
            </a:r>
          </a:p>
          <a:p>
            <a:endParaRPr lang="en-US" dirty="0"/>
          </a:p>
          <a:p>
            <a:r>
              <a:rPr lang="en-US" dirty="0"/>
              <a:t>Joel N. Bregman</a:t>
            </a:r>
          </a:p>
          <a:p>
            <a:r>
              <a:rPr lang="en-US"/>
              <a:t>Professor </a:t>
            </a:r>
            <a:r>
              <a:rPr lang="en-US" dirty="0"/>
              <a:t>of Astronomy</a:t>
            </a:r>
          </a:p>
        </p:txBody>
      </p:sp>
      <p:sp>
        <p:nvSpPr>
          <p:cNvPr id="8" name="TextBox 7">
            <a:extLst>
              <a:ext uri="{FF2B5EF4-FFF2-40B4-BE49-F238E27FC236}">
                <a16:creationId xmlns:a16="http://schemas.microsoft.com/office/drawing/2014/main" id="{D11BA086-24E0-705F-0964-FC45C60B1D1C}"/>
              </a:ext>
            </a:extLst>
          </p:cNvPr>
          <p:cNvSpPr txBox="1"/>
          <p:nvPr/>
        </p:nvSpPr>
        <p:spPr>
          <a:xfrm>
            <a:off x="6663560" y="889843"/>
            <a:ext cx="5013436" cy="4247317"/>
          </a:xfrm>
          <a:prstGeom prst="rect">
            <a:avLst/>
          </a:prstGeom>
          <a:noFill/>
        </p:spPr>
        <p:txBody>
          <a:bodyPr wrap="square" rtlCol="0">
            <a:spAutoFit/>
          </a:bodyPr>
          <a:lstStyle/>
          <a:p>
            <a:r>
              <a:rPr lang="en-US" dirty="0"/>
              <a:t>Joel,</a:t>
            </a:r>
          </a:p>
          <a:p>
            <a:endParaRPr lang="en-US" dirty="0"/>
          </a:p>
          <a:p>
            <a:r>
              <a:rPr lang="en-US" dirty="0"/>
              <a:t>I would start with Python for Everybody - It is the first of a five-course sequence.</a:t>
            </a:r>
          </a:p>
          <a:p>
            <a:endParaRPr lang="en-US" dirty="0"/>
          </a:p>
          <a:p>
            <a:r>
              <a:rPr lang="en-US" dirty="0"/>
              <a:t>https://</a:t>
            </a:r>
            <a:r>
              <a:rPr lang="en-US" dirty="0" err="1"/>
              <a:t>www.coursera.org</a:t>
            </a:r>
            <a:r>
              <a:rPr lang="en-US" dirty="0"/>
              <a:t>/learn/python</a:t>
            </a:r>
          </a:p>
          <a:p>
            <a:endParaRPr lang="en-US" dirty="0"/>
          </a:p>
          <a:p>
            <a:r>
              <a:rPr lang="en-US" dirty="0"/>
              <a:t>If you have a bit of technical skills, you should go through the first two courses quickly and get you up to speed on Python.</a:t>
            </a:r>
          </a:p>
          <a:p>
            <a:endParaRPr lang="en-US" dirty="0"/>
          </a:p>
          <a:p>
            <a:r>
              <a:rPr lang="en-US" dirty="0"/>
              <a:t>Always good to connect with a physicist.  Good luck on your learning journey.</a:t>
            </a:r>
          </a:p>
          <a:p>
            <a:endParaRPr lang="en-US" dirty="0"/>
          </a:p>
          <a:p>
            <a:r>
              <a:rPr lang="en-US" dirty="0"/>
              <a:t>/Chuck</a:t>
            </a:r>
          </a:p>
        </p:txBody>
      </p:sp>
    </p:spTree>
    <p:extLst>
      <p:ext uri="{BB962C8B-B14F-4D97-AF65-F5344CB8AC3E}">
        <p14:creationId xmlns:p14="http://schemas.microsoft.com/office/powerpoint/2010/main" val="319919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sitting on a boat&#10;&#10;Description automatically generated">
            <a:extLst>
              <a:ext uri="{FF2B5EF4-FFF2-40B4-BE49-F238E27FC236}">
                <a16:creationId xmlns:a16="http://schemas.microsoft.com/office/drawing/2014/main" id="{948A324A-E6BE-5F99-9227-812B5A6F8B8A}"/>
              </a:ext>
            </a:extLst>
          </p:cNvPr>
          <p:cNvPicPr>
            <a:picLocks noChangeAspect="1"/>
          </p:cNvPicPr>
          <p:nvPr/>
        </p:nvPicPr>
        <p:blipFill rotWithShape="1">
          <a:blip r:embed="rId2"/>
          <a:srcRect r="2" b="25725"/>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car with blue and white stripes&#10;&#10;Description automatically generated">
            <a:extLst>
              <a:ext uri="{FF2B5EF4-FFF2-40B4-BE49-F238E27FC236}">
                <a16:creationId xmlns:a16="http://schemas.microsoft.com/office/drawing/2014/main" id="{C24FB97E-AACF-4DC2-5395-EF5D9C6D8DDD}"/>
              </a:ext>
            </a:extLst>
          </p:cNvPr>
          <p:cNvPicPr>
            <a:picLocks noChangeAspect="1"/>
          </p:cNvPicPr>
          <p:nvPr/>
        </p:nvPicPr>
        <p:blipFill rotWithShape="1">
          <a:blip r:embed="rId3"/>
          <a:srcRect r="12209" b="-1"/>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9" name="Picture 8" descr="A boat on the water&#10;&#10;Description automatically generated">
            <a:extLst>
              <a:ext uri="{FF2B5EF4-FFF2-40B4-BE49-F238E27FC236}">
                <a16:creationId xmlns:a16="http://schemas.microsoft.com/office/drawing/2014/main" id="{B6355A33-F713-F47B-FBCD-49CB0FFC72C3}"/>
              </a:ext>
            </a:extLst>
          </p:cNvPr>
          <p:cNvPicPr>
            <a:picLocks noChangeAspect="1"/>
          </p:cNvPicPr>
          <p:nvPr/>
        </p:nvPicPr>
        <p:blipFill rotWithShape="1">
          <a:blip r:embed="rId4"/>
          <a:srcRect t="16301" r="-1" b="17606"/>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4" name="Title 3">
            <a:extLst>
              <a:ext uri="{FF2B5EF4-FFF2-40B4-BE49-F238E27FC236}">
                <a16:creationId xmlns:a16="http://schemas.microsoft.com/office/drawing/2014/main" id="{7B2A252C-2430-82A7-9E2E-7EAD89CE2DD6}"/>
              </a:ext>
            </a:extLst>
          </p:cNvPr>
          <p:cNvSpPr>
            <a:spLocks noGrp="1"/>
          </p:cNvSpPr>
          <p:nvPr>
            <p:ph type="title"/>
          </p:nvPr>
        </p:nvSpPr>
        <p:spPr>
          <a:xfrm>
            <a:off x="6412923" y="4419108"/>
            <a:ext cx="5505814" cy="1576910"/>
          </a:xfrm>
        </p:spPr>
        <p:txBody>
          <a:bodyPr vert="horz" lIns="91440" tIns="45720" rIns="91440" bIns="45720" rtlCol="0" anchor="b">
            <a:normAutofit/>
          </a:bodyPr>
          <a:lstStyle/>
          <a:p>
            <a:r>
              <a:rPr lang="en-US" sz="4400" kern="1200" dirty="0">
                <a:solidFill>
                  <a:schemeClr val="tx1"/>
                </a:solidFill>
                <a:latin typeface="+mj-lt"/>
                <a:ea typeface="+mj-ea"/>
                <a:cs typeface="+mj-cs"/>
              </a:rPr>
              <a:t>Should I slow down or even retire?</a:t>
            </a:r>
          </a:p>
        </p:txBody>
      </p:sp>
    </p:spTree>
    <p:extLst>
      <p:ext uri="{BB962C8B-B14F-4D97-AF65-F5344CB8AC3E}">
        <p14:creationId xmlns:p14="http://schemas.microsoft.com/office/powerpoint/2010/main" val="2467574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world with different colored points&#10;&#10;Description automatically generated">
            <a:extLst>
              <a:ext uri="{FF2B5EF4-FFF2-40B4-BE49-F238E27FC236}">
                <a16:creationId xmlns:a16="http://schemas.microsoft.com/office/drawing/2014/main" id="{4D724F57-7A6A-0E9F-C218-865C46315385}"/>
              </a:ext>
            </a:extLst>
          </p:cNvPr>
          <p:cNvPicPr>
            <a:picLocks noChangeAspect="1"/>
          </p:cNvPicPr>
          <p:nvPr/>
        </p:nvPicPr>
        <p:blipFill rotWithShape="1">
          <a:blip r:embed="rId2"/>
          <a:srcRect t="13561"/>
          <a:stretch/>
        </p:blipFill>
        <p:spPr>
          <a:xfrm>
            <a:off x="0" y="0"/>
            <a:ext cx="12192000" cy="4223130"/>
          </a:xfrm>
          <a:prstGeom prst="rect">
            <a:avLst/>
          </a:prstGeom>
        </p:spPr>
      </p:pic>
      <p:pic>
        <p:nvPicPr>
          <p:cNvPr id="7" name="Picture 6">
            <a:extLst>
              <a:ext uri="{FF2B5EF4-FFF2-40B4-BE49-F238E27FC236}">
                <a16:creationId xmlns:a16="http://schemas.microsoft.com/office/drawing/2014/main" id="{84D44820-8A49-DF8A-B694-10B2B66B1686}"/>
              </a:ext>
            </a:extLst>
          </p:cNvPr>
          <p:cNvPicPr>
            <a:picLocks noChangeAspect="1"/>
          </p:cNvPicPr>
          <p:nvPr/>
        </p:nvPicPr>
        <p:blipFill>
          <a:blip r:embed="rId3"/>
          <a:stretch>
            <a:fillRect/>
          </a:stretch>
        </p:blipFill>
        <p:spPr>
          <a:xfrm>
            <a:off x="2563091" y="2590800"/>
            <a:ext cx="5818657" cy="3591154"/>
          </a:xfrm>
          <a:prstGeom prst="rect">
            <a:avLst/>
          </a:prstGeom>
        </p:spPr>
      </p:pic>
      <p:cxnSp>
        <p:nvCxnSpPr>
          <p:cNvPr id="9" name="Straight Arrow Connector 8">
            <a:extLst>
              <a:ext uri="{FF2B5EF4-FFF2-40B4-BE49-F238E27FC236}">
                <a16:creationId xmlns:a16="http://schemas.microsoft.com/office/drawing/2014/main" id="{3D364D02-A61B-1D73-3A12-7ED2CD6B25B9}"/>
              </a:ext>
            </a:extLst>
          </p:cNvPr>
          <p:cNvCxnSpPr>
            <a:cxnSpLocks/>
          </p:cNvCxnSpPr>
          <p:nvPr/>
        </p:nvCxnSpPr>
        <p:spPr>
          <a:xfrm flipH="1">
            <a:off x="5624945" y="900545"/>
            <a:ext cx="2466110" cy="16902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906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05F8A11-85DE-F7B2-2C9B-389A5064B5CD}"/>
              </a:ext>
            </a:extLst>
          </p:cNvPr>
          <p:cNvPicPr>
            <a:picLocks noChangeAspect="1"/>
          </p:cNvPicPr>
          <p:nvPr/>
        </p:nvPicPr>
        <p:blipFill>
          <a:blip r:embed="rId2"/>
          <a:stretch>
            <a:fillRect/>
          </a:stretch>
        </p:blipFill>
        <p:spPr>
          <a:xfrm>
            <a:off x="1985199" y="365236"/>
            <a:ext cx="8682801" cy="6127528"/>
          </a:xfrm>
          <a:prstGeom prst="rect">
            <a:avLst/>
          </a:prstGeom>
        </p:spPr>
      </p:pic>
    </p:spTree>
    <p:extLst>
      <p:ext uri="{BB962C8B-B14F-4D97-AF65-F5344CB8AC3E}">
        <p14:creationId xmlns:p14="http://schemas.microsoft.com/office/powerpoint/2010/main" val="341054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CA910C-B24A-7FB6-2CC4-CE9972E18C1E}"/>
              </a:ext>
            </a:extLst>
          </p:cNvPr>
          <p:cNvSpPr>
            <a:spLocks noGrp="1"/>
          </p:cNvSpPr>
          <p:nvPr>
            <p:ph type="title"/>
          </p:nvPr>
        </p:nvSpPr>
        <p:spPr/>
        <p:txBody>
          <a:bodyPr/>
          <a:lstStyle/>
          <a:p>
            <a:r>
              <a:rPr lang="en-US" dirty="0"/>
              <a:t>Coursera: Python for Everybody</a:t>
            </a:r>
          </a:p>
        </p:txBody>
      </p:sp>
      <p:sp>
        <p:nvSpPr>
          <p:cNvPr id="4" name="Content Placeholder 3">
            <a:extLst>
              <a:ext uri="{FF2B5EF4-FFF2-40B4-BE49-F238E27FC236}">
                <a16:creationId xmlns:a16="http://schemas.microsoft.com/office/drawing/2014/main" id="{30C74A17-2224-C956-C4F3-A25A2DF8EAAB}"/>
              </a:ext>
            </a:extLst>
          </p:cNvPr>
          <p:cNvSpPr>
            <a:spLocks noGrp="1"/>
          </p:cNvSpPr>
          <p:nvPr>
            <p:ph idx="1"/>
          </p:nvPr>
        </p:nvSpPr>
        <p:spPr/>
        <p:txBody>
          <a:bodyPr/>
          <a:lstStyle/>
          <a:p>
            <a:r>
              <a:rPr lang="en-US" dirty="0"/>
              <a:t>Introduced in 2013, Updated 2016, 2024</a:t>
            </a:r>
          </a:p>
          <a:p>
            <a:r>
              <a:rPr lang="en-US" dirty="0"/>
              <a:t>The most popular programming course in the world</a:t>
            </a:r>
          </a:p>
          <a:p>
            <a:r>
              <a:rPr lang="en-US" dirty="0"/>
              <a:t>Translated into 10+ Languages</a:t>
            </a:r>
          </a:p>
          <a:p>
            <a:r>
              <a:rPr lang="en-US" dirty="0"/>
              <a:t>In browser development environment</a:t>
            </a:r>
          </a:p>
          <a:p>
            <a:r>
              <a:rPr lang="en-US" dirty="0"/>
              <a:t>Many auto-graded exercises</a:t>
            </a:r>
          </a:p>
          <a:p>
            <a:r>
              <a:rPr lang="en-US" dirty="0"/>
              <a:t>Extra – more than just a course</a:t>
            </a:r>
          </a:p>
          <a:p>
            <a:pPr lvl="1"/>
            <a:r>
              <a:rPr lang="en-US" dirty="0"/>
              <a:t>Interviews</a:t>
            </a:r>
          </a:p>
          <a:p>
            <a:pPr lvl="1"/>
            <a:r>
              <a:rPr lang="en-US" dirty="0"/>
              <a:t>Office Hours</a:t>
            </a:r>
          </a:p>
        </p:txBody>
      </p:sp>
      <p:pic>
        <p:nvPicPr>
          <p:cNvPr id="5" name="Picture 4" descr="A book cover with gears&#10;&#10;Description automatically generated">
            <a:extLst>
              <a:ext uri="{FF2B5EF4-FFF2-40B4-BE49-F238E27FC236}">
                <a16:creationId xmlns:a16="http://schemas.microsoft.com/office/drawing/2014/main" id="{1BA79DEB-434A-1B30-D310-C59BD6194BCB}"/>
              </a:ext>
            </a:extLst>
          </p:cNvPr>
          <p:cNvPicPr>
            <a:picLocks noChangeAspect="1"/>
          </p:cNvPicPr>
          <p:nvPr/>
        </p:nvPicPr>
        <p:blipFill>
          <a:blip r:embed="rId2"/>
          <a:stretch>
            <a:fillRect/>
          </a:stretch>
        </p:blipFill>
        <p:spPr>
          <a:xfrm>
            <a:off x="10185013" y="588797"/>
            <a:ext cx="1528835" cy="2215704"/>
          </a:xfrm>
          <a:prstGeom prst="rect">
            <a:avLst/>
          </a:prstGeom>
        </p:spPr>
      </p:pic>
    </p:spTree>
    <p:extLst>
      <p:ext uri="{BB962C8B-B14F-4D97-AF65-F5344CB8AC3E}">
        <p14:creationId xmlns:p14="http://schemas.microsoft.com/office/powerpoint/2010/main" val="1228362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429142" y="2235642"/>
            <a:ext cx="1236395" cy="171160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935750" y="3379488"/>
            <a:ext cx="1236395" cy="1762454"/>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599002" y="1273039"/>
            <a:ext cx="1236395" cy="178508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935749" y="1309774"/>
            <a:ext cx="1236396" cy="171160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580457" y="3304323"/>
            <a:ext cx="1254940" cy="178508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053" y="2634246"/>
            <a:ext cx="914400" cy="914400"/>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6356604" y="2108668"/>
            <a:ext cx="4960969" cy="196555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What kind of job can I get?</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1074453" y="3091447"/>
            <a:ext cx="3546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665537" y="2165579"/>
            <a:ext cx="270212" cy="9258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a:stCxn id="5" idx="3"/>
            <a:endCxn id="4" idx="1"/>
          </p:cNvCxnSpPr>
          <p:nvPr/>
        </p:nvCxnSpPr>
        <p:spPr>
          <a:xfrm>
            <a:off x="4172145" y="2165579"/>
            <a:ext cx="42685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665537" y="3091447"/>
            <a:ext cx="270213" cy="11692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a:endCxn id="6" idx="1"/>
          </p:cNvCxnSpPr>
          <p:nvPr/>
        </p:nvCxnSpPr>
        <p:spPr>
          <a:xfrm>
            <a:off x="4172145" y="4160128"/>
            <a:ext cx="408312" cy="3673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a:stCxn id="4" idx="3"/>
            <a:endCxn id="9" idx="2"/>
          </p:cNvCxnSpPr>
          <p:nvPr/>
        </p:nvCxnSpPr>
        <p:spPr>
          <a:xfrm>
            <a:off x="5835397" y="2165579"/>
            <a:ext cx="536595" cy="925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a:stCxn id="6" idx="3"/>
            <a:endCxn id="9" idx="2"/>
          </p:cNvCxnSpPr>
          <p:nvPr/>
        </p:nvCxnSpPr>
        <p:spPr>
          <a:xfrm flipV="1">
            <a:off x="5835397" y="3091446"/>
            <a:ext cx="536595" cy="1105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FFD9F8A-6658-D15F-1606-5F033143BD54}"/>
              </a:ext>
            </a:extLst>
          </p:cNvPr>
          <p:cNvPicPr>
            <a:picLocks noChangeAspect="1"/>
          </p:cNvPicPr>
          <p:nvPr/>
        </p:nvPicPr>
        <p:blipFill>
          <a:blip r:embed="rId9"/>
          <a:stretch>
            <a:fillRect/>
          </a:stretch>
        </p:blipFill>
        <p:spPr>
          <a:xfrm>
            <a:off x="8534402" y="4466399"/>
            <a:ext cx="3408218" cy="2103481"/>
          </a:xfrm>
          <a:prstGeom prst="rect">
            <a:avLst/>
          </a:prstGeom>
        </p:spPr>
      </p:pic>
    </p:spTree>
    <p:extLst>
      <p:ext uri="{BB962C8B-B14F-4D97-AF65-F5344CB8AC3E}">
        <p14:creationId xmlns:p14="http://schemas.microsoft.com/office/powerpoint/2010/main" val="845376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429142" y="2235642"/>
            <a:ext cx="1236395" cy="171160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935750" y="3379488"/>
            <a:ext cx="1236395" cy="1762454"/>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599002" y="1273039"/>
            <a:ext cx="1236395" cy="178508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935749" y="1309774"/>
            <a:ext cx="1236396" cy="171160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580457" y="3304323"/>
            <a:ext cx="1254940" cy="178508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053" y="2634246"/>
            <a:ext cx="914400" cy="914400"/>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6356605" y="2108668"/>
            <a:ext cx="5050910" cy="196555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Would I hire the graduates of my "degree"?</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1074453" y="3091447"/>
            <a:ext cx="3546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665537" y="2165579"/>
            <a:ext cx="270212" cy="9258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a:stCxn id="5" idx="3"/>
            <a:endCxn id="4" idx="1"/>
          </p:cNvCxnSpPr>
          <p:nvPr/>
        </p:nvCxnSpPr>
        <p:spPr>
          <a:xfrm>
            <a:off x="4172145" y="2165579"/>
            <a:ext cx="42685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665537" y="3091447"/>
            <a:ext cx="270213" cy="11692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a:endCxn id="6" idx="1"/>
          </p:cNvCxnSpPr>
          <p:nvPr/>
        </p:nvCxnSpPr>
        <p:spPr>
          <a:xfrm>
            <a:off x="4172145" y="4160128"/>
            <a:ext cx="408312" cy="3673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a:stCxn id="4" idx="3"/>
            <a:endCxn id="9" idx="2"/>
          </p:cNvCxnSpPr>
          <p:nvPr/>
        </p:nvCxnSpPr>
        <p:spPr>
          <a:xfrm>
            <a:off x="5835397" y="2165579"/>
            <a:ext cx="536875" cy="925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a:stCxn id="6" idx="3"/>
            <a:endCxn id="9" idx="2"/>
          </p:cNvCxnSpPr>
          <p:nvPr/>
        </p:nvCxnSpPr>
        <p:spPr>
          <a:xfrm flipV="1">
            <a:off x="5835397" y="3091446"/>
            <a:ext cx="536875" cy="1105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19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31132B-B6C0-DBC2-7179-E70DD7904FF2}"/>
              </a:ext>
            </a:extLst>
          </p:cNvPr>
          <p:cNvPicPr>
            <a:picLocks noChangeAspect="1"/>
          </p:cNvPicPr>
          <p:nvPr/>
        </p:nvPicPr>
        <p:blipFill rotWithShape="1">
          <a:blip r:embed="rId2">
            <a:alphaModFix amt="50000"/>
          </a:blip>
          <a:srcRect r="-1" b="1721"/>
          <a:stretch/>
        </p:blipFill>
        <p:spPr>
          <a:xfrm>
            <a:off x="20" y="10"/>
            <a:ext cx="12188930" cy="6857990"/>
          </a:xfrm>
          <a:prstGeom prst="rect">
            <a:avLst/>
          </a:prstGeom>
        </p:spPr>
      </p:pic>
      <p:sp>
        <p:nvSpPr>
          <p:cNvPr id="2" name="Title 1">
            <a:extLst>
              <a:ext uri="{FF2B5EF4-FFF2-40B4-BE49-F238E27FC236}">
                <a16:creationId xmlns:a16="http://schemas.microsoft.com/office/drawing/2014/main" id="{978EE770-62F9-1F56-EE81-96C587DBB72E}"/>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If I would not hire my own graduates, what am I even doing?</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00761"/>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5F6DC6-BD07-111C-C0E0-052CA72A798A}"/>
              </a:ext>
            </a:extLst>
          </p:cNvPr>
          <p:cNvSpPr>
            <a:spLocks noGrp="1"/>
          </p:cNvSpPr>
          <p:nvPr>
            <p:ph type="title"/>
          </p:nvPr>
        </p:nvSpPr>
        <p:spPr>
          <a:xfrm>
            <a:off x="6513788" y="365125"/>
            <a:ext cx="4840010" cy="1807305"/>
          </a:xfrm>
        </p:spPr>
        <p:txBody>
          <a:bodyPr>
            <a:normAutofit/>
          </a:bodyPr>
          <a:lstStyle/>
          <a:p>
            <a:r>
              <a:rPr lang="en-US" dirty="0"/>
              <a:t>A Brief Existential Crisis</a:t>
            </a:r>
          </a:p>
        </p:txBody>
      </p:sp>
      <p:pic>
        <p:nvPicPr>
          <p:cNvPr id="7" name="Picture 6" descr="Many question marks on black background">
            <a:extLst>
              <a:ext uri="{FF2B5EF4-FFF2-40B4-BE49-F238E27FC236}">
                <a16:creationId xmlns:a16="http://schemas.microsoft.com/office/drawing/2014/main" id="{D6A2E1E0-6683-FD06-4575-C33C2231862A}"/>
              </a:ext>
            </a:extLst>
          </p:cNvPr>
          <p:cNvPicPr>
            <a:picLocks noChangeAspect="1"/>
          </p:cNvPicPr>
          <p:nvPr/>
        </p:nvPicPr>
        <p:blipFill rotWithShape="1">
          <a:blip r:embed="rId2"/>
          <a:srcRect l="45594" r="2"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6730D60A-DBFB-3BEE-0FCF-4F681EE4FCD2}"/>
              </a:ext>
            </a:extLst>
          </p:cNvPr>
          <p:cNvSpPr>
            <a:spLocks noGrp="1"/>
          </p:cNvSpPr>
          <p:nvPr>
            <p:ph idx="1"/>
          </p:nvPr>
        </p:nvSpPr>
        <p:spPr>
          <a:xfrm>
            <a:off x="6513788" y="2333297"/>
            <a:ext cx="4840010" cy="3843666"/>
          </a:xfrm>
        </p:spPr>
        <p:txBody>
          <a:bodyPr>
            <a:normAutofit/>
          </a:bodyPr>
          <a:lstStyle/>
          <a:p>
            <a:r>
              <a:rPr lang="en-US" sz="3200" dirty="0"/>
              <a:t>Why am I here?</a:t>
            </a:r>
          </a:p>
          <a:p>
            <a:r>
              <a:rPr lang="en-US" sz="3200" dirty="0"/>
              <a:t>Have I let my students down? </a:t>
            </a:r>
          </a:p>
          <a:p>
            <a:r>
              <a:rPr lang="en-US" sz="3200" dirty="0"/>
              <a:t>Have I wasted their time?</a:t>
            </a:r>
          </a:p>
          <a:p>
            <a:r>
              <a:rPr lang="en-US" sz="3200" dirty="0"/>
              <a:t>Have I wasted my time?</a:t>
            </a:r>
          </a:p>
          <a:p>
            <a:endParaRPr lang="en-US" sz="3200" dirty="0"/>
          </a:p>
        </p:txBody>
      </p:sp>
    </p:spTree>
    <p:extLst>
      <p:ext uri="{BB962C8B-B14F-4D97-AF65-F5344CB8AC3E}">
        <p14:creationId xmlns:p14="http://schemas.microsoft.com/office/powerpoint/2010/main" val="3194128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5F6DC6-BD07-111C-C0E0-052CA72A798A}"/>
              </a:ext>
            </a:extLst>
          </p:cNvPr>
          <p:cNvSpPr>
            <a:spLocks noGrp="1"/>
          </p:cNvSpPr>
          <p:nvPr>
            <p:ph type="title"/>
          </p:nvPr>
        </p:nvSpPr>
        <p:spPr>
          <a:xfrm>
            <a:off x="6513788" y="365125"/>
            <a:ext cx="4840010" cy="1807305"/>
          </a:xfrm>
        </p:spPr>
        <p:txBody>
          <a:bodyPr>
            <a:normAutofit/>
          </a:bodyPr>
          <a:lstStyle/>
          <a:p>
            <a:r>
              <a:rPr lang="en-US" dirty="0"/>
              <a:t>Who </a:t>
            </a:r>
            <a:r>
              <a:rPr lang="en-US" i="1" dirty="0"/>
              <a:t>would</a:t>
            </a:r>
            <a:r>
              <a:rPr lang="en-US" dirty="0"/>
              <a:t> I hire?</a:t>
            </a:r>
          </a:p>
        </p:txBody>
      </p:sp>
      <p:pic>
        <p:nvPicPr>
          <p:cNvPr id="7" name="Picture 6" descr="Skydivers make a formation above the clouds">
            <a:extLst>
              <a:ext uri="{FF2B5EF4-FFF2-40B4-BE49-F238E27FC236}">
                <a16:creationId xmlns:a16="http://schemas.microsoft.com/office/drawing/2014/main" id="{88F76A45-6B05-4F78-29F3-450CB9DBAB60}"/>
              </a:ext>
            </a:extLst>
          </p:cNvPr>
          <p:cNvPicPr>
            <a:picLocks noChangeAspect="1"/>
          </p:cNvPicPr>
          <p:nvPr/>
        </p:nvPicPr>
        <p:blipFill rotWithShape="1">
          <a:blip r:embed="rId2"/>
          <a:srcRect l="25037" r="15428"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6730D60A-DBFB-3BEE-0FCF-4F681EE4FCD2}"/>
              </a:ext>
            </a:extLst>
          </p:cNvPr>
          <p:cNvSpPr>
            <a:spLocks noGrp="1"/>
          </p:cNvSpPr>
          <p:nvPr>
            <p:ph idx="1"/>
          </p:nvPr>
        </p:nvSpPr>
        <p:spPr>
          <a:xfrm>
            <a:off x="6513788" y="2333297"/>
            <a:ext cx="4840010" cy="3843666"/>
          </a:xfrm>
        </p:spPr>
        <p:txBody>
          <a:bodyPr>
            <a:normAutofit/>
          </a:bodyPr>
          <a:lstStyle/>
          <a:p>
            <a:r>
              <a:rPr lang="en-US" sz="2400" dirty="0"/>
              <a:t>I have met so many amazing developers over the years</a:t>
            </a:r>
          </a:p>
          <a:p>
            <a:r>
              <a:rPr lang="en-US" sz="2400" dirty="0"/>
              <a:t>Almost no Computer Scientists</a:t>
            </a:r>
          </a:p>
          <a:p>
            <a:r>
              <a:rPr lang="en-US" sz="2400" dirty="0"/>
              <a:t>Self taught / learned from mentors</a:t>
            </a:r>
          </a:p>
          <a:p>
            <a:r>
              <a:rPr lang="en-US" sz="2400" dirty="0"/>
              <a:t>Practical experience in large real-world projects</a:t>
            </a:r>
          </a:p>
          <a:p>
            <a:r>
              <a:rPr lang="en-US" sz="2400" dirty="0"/>
              <a:t>Work to build other people – great mentors</a:t>
            </a:r>
          </a:p>
          <a:p>
            <a:r>
              <a:rPr lang="en-US" sz="2400" dirty="0"/>
              <a:t>Not wizards – but quick learners</a:t>
            </a:r>
          </a:p>
        </p:txBody>
      </p:sp>
    </p:spTree>
    <p:extLst>
      <p:ext uri="{BB962C8B-B14F-4D97-AF65-F5344CB8AC3E}">
        <p14:creationId xmlns:p14="http://schemas.microsoft.com/office/powerpoint/2010/main" val="2329767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ey room full of question marks with an opening going out">
            <a:extLst>
              <a:ext uri="{FF2B5EF4-FFF2-40B4-BE49-F238E27FC236}">
                <a16:creationId xmlns:a16="http://schemas.microsoft.com/office/drawing/2014/main" id="{60C11E3D-F2AA-A54E-F46B-29A0A325EFC1}"/>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D0947-F199-4DA7-3E7D-55AC58D6287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My next thought..</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998793"/>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solidFill>
                  <a:srgbClr val="FFFF00"/>
                </a:solidFill>
              </a:rPr>
              <a:t>Who might benefit from one great course?</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837297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solidFill>
                  <a:srgbClr val="FFC000"/>
                </a:solidFill>
              </a:rPr>
              <a:t>Who could be a professional programmer?</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1899867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ey room full of question marks with an opening going out">
            <a:extLst>
              <a:ext uri="{FF2B5EF4-FFF2-40B4-BE49-F238E27FC236}">
                <a16:creationId xmlns:a16="http://schemas.microsoft.com/office/drawing/2014/main" id="{60C11E3D-F2AA-A54E-F46B-29A0A325EFC1}"/>
              </a:ext>
            </a:extLst>
          </p:cNvPr>
          <p:cNvPicPr>
            <a:picLocks noChangeAspect="1"/>
          </p:cNvPicPr>
          <p:nvPr/>
        </p:nvPicPr>
        <p:blipFill rotWithShape="1">
          <a:blip r:embed="rId2"/>
          <a:srcRect l="2652" r="20646" b="9091"/>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D0947-F199-4DA7-3E7D-55AC58D6287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a:solidFill>
                  <a:schemeClr val="bg1"/>
                </a:solidFill>
              </a:rPr>
              <a:t>Can I develop a series of courses to train a</a:t>
            </a:r>
            <a:br>
              <a:rPr lang="en-US" sz="4400" dirty="0">
                <a:solidFill>
                  <a:schemeClr val="bg1"/>
                </a:solidFill>
              </a:rPr>
            </a:br>
            <a:r>
              <a:rPr lang="en-US" sz="4400" dirty="0">
                <a:solidFill>
                  <a:schemeClr val="bg1"/>
                </a:solidFill>
              </a:rPr>
              <a:t>professional programmer?</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254566"/>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EA5D-35FF-07E1-439B-DDC97CF8F8B3}"/>
              </a:ext>
            </a:extLst>
          </p:cNvPr>
          <p:cNvSpPr>
            <a:spLocks noGrp="1"/>
          </p:cNvSpPr>
          <p:nvPr>
            <p:ph type="title"/>
          </p:nvPr>
        </p:nvSpPr>
        <p:spPr/>
        <p:txBody>
          <a:bodyPr/>
          <a:lstStyle/>
          <a:p>
            <a:r>
              <a:rPr lang="en-US" dirty="0"/>
              <a:t>Professional Programming "Certificate"</a:t>
            </a:r>
          </a:p>
        </p:txBody>
      </p:sp>
      <p:sp>
        <p:nvSpPr>
          <p:cNvPr id="3" name="Content Placeholder 2">
            <a:extLst>
              <a:ext uri="{FF2B5EF4-FFF2-40B4-BE49-F238E27FC236}">
                <a16:creationId xmlns:a16="http://schemas.microsoft.com/office/drawing/2014/main" id="{2865167E-AB86-4B19-C223-119896794F7D}"/>
              </a:ext>
            </a:extLst>
          </p:cNvPr>
          <p:cNvSpPr>
            <a:spLocks noGrp="1"/>
          </p:cNvSpPr>
          <p:nvPr>
            <p:ph idx="1"/>
          </p:nvPr>
        </p:nvSpPr>
        <p:spPr/>
        <p:txBody>
          <a:bodyPr/>
          <a:lstStyle/>
          <a:p>
            <a:r>
              <a:rPr lang="en-US" dirty="0"/>
              <a:t>No pre-requisites or advanced math</a:t>
            </a:r>
          </a:p>
          <a:p>
            <a:r>
              <a:rPr lang="en-US" dirty="0"/>
              <a:t>Build content slowly but advanced courses build on earlier courses</a:t>
            </a:r>
          </a:p>
          <a:p>
            <a:r>
              <a:rPr lang="en-US" dirty="0"/>
              <a:t>Talk about joy and creativity in programming</a:t>
            </a:r>
          </a:p>
          <a:p>
            <a:r>
              <a:rPr lang="en-US" dirty="0"/>
              <a:t>Be fun and welcoming (office hour videos with actual students)</a:t>
            </a:r>
          </a:p>
          <a:p>
            <a:r>
              <a:rPr lang="en-US" dirty="0"/>
              <a:t>Need to allocate some time and dedicate some time</a:t>
            </a:r>
          </a:p>
          <a:p>
            <a:pPr lvl="1"/>
            <a:r>
              <a:rPr lang="en-US" dirty="0"/>
              <a:t>One model: One year – 20 hours per week – 1000 hours</a:t>
            </a:r>
          </a:p>
          <a:p>
            <a:pPr lvl="1"/>
            <a:r>
              <a:rPr lang="en-US" dirty="0"/>
              <a:t>Other faster and slower models can work as well</a:t>
            </a:r>
          </a:p>
          <a:p>
            <a:endParaRPr lang="en-US" dirty="0"/>
          </a:p>
          <a:p>
            <a:endParaRPr lang="en-US" dirty="0"/>
          </a:p>
        </p:txBody>
      </p:sp>
    </p:spTree>
    <p:extLst>
      <p:ext uri="{BB962C8B-B14F-4D97-AF65-F5344CB8AC3E}">
        <p14:creationId xmlns:p14="http://schemas.microsoft.com/office/powerpoint/2010/main" val="1358060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6AB0-9029-7CF3-684A-34A8F0316F06}"/>
              </a:ext>
            </a:extLst>
          </p:cNvPr>
          <p:cNvSpPr>
            <a:spLocks noGrp="1"/>
          </p:cNvSpPr>
          <p:nvPr>
            <p:ph type="title"/>
          </p:nvPr>
        </p:nvSpPr>
        <p:spPr/>
        <p:txBody>
          <a:bodyPr/>
          <a:lstStyle/>
          <a:p>
            <a:r>
              <a:rPr lang="en-US" dirty="0"/>
              <a:t>Coursera: C Programming for Everybody</a:t>
            </a:r>
          </a:p>
        </p:txBody>
      </p:sp>
      <p:sp>
        <p:nvSpPr>
          <p:cNvPr id="3" name="Content Placeholder 2">
            <a:extLst>
              <a:ext uri="{FF2B5EF4-FFF2-40B4-BE49-F238E27FC236}">
                <a16:creationId xmlns:a16="http://schemas.microsoft.com/office/drawing/2014/main" id="{B4EDD9B9-2CD2-5A27-93DD-B9F9A1C2EA3E}"/>
              </a:ext>
            </a:extLst>
          </p:cNvPr>
          <p:cNvSpPr>
            <a:spLocks noGrp="1"/>
          </p:cNvSpPr>
          <p:nvPr>
            <p:ph idx="1"/>
          </p:nvPr>
        </p:nvSpPr>
        <p:spPr/>
        <p:txBody>
          <a:bodyPr>
            <a:normAutofit lnSpcReduction="10000"/>
          </a:bodyPr>
          <a:lstStyle/>
          <a:p>
            <a:r>
              <a:rPr lang="en-US" dirty="0"/>
              <a:t>Uses 1978 edition of book to focus on historical impact of C</a:t>
            </a:r>
          </a:p>
          <a:p>
            <a:r>
              <a:rPr lang="en-US" dirty="0"/>
              <a:t>Online textbook with executable examples</a:t>
            </a:r>
          </a:p>
          <a:p>
            <a:r>
              <a:rPr lang="en-US" dirty="0"/>
              <a:t>Accessible audio book including code samples</a:t>
            </a:r>
          </a:p>
          <a:p>
            <a:r>
              <a:rPr lang="en-US" dirty="0"/>
              <a:t>Starts by comparing Python to C (Rosetta Stone)</a:t>
            </a:r>
          </a:p>
          <a:p>
            <a:r>
              <a:rPr lang="en-US" dirty="0"/>
              <a:t>48 Auto-graded assignments</a:t>
            </a:r>
          </a:p>
          <a:p>
            <a:r>
              <a:rPr lang="en-US" dirty="0"/>
              <a:t>Brower-based development and compiler environment</a:t>
            </a:r>
          </a:p>
          <a:p>
            <a:r>
              <a:rPr lang="en-US" dirty="0"/>
              <a:t>Focus on understanding the nature of Object Oriented Programming</a:t>
            </a:r>
          </a:p>
          <a:p>
            <a:r>
              <a:rPr lang="en-US" dirty="0"/>
              <a:t>Extras</a:t>
            </a:r>
          </a:p>
          <a:p>
            <a:pPr lvl="1"/>
            <a:r>
              <a:rPr lang="en-US" dirty="0"/>
              <a:t>Interviews: Brian Kernighan, Bjarne </a:t>
            </a:r>
            <a:r>
              <a:rPr lang="en-US" dirty="0" err="1"/>
              <a:t>Stroustroup</a:t>
            </a:r>
            <a:r>
              <a:rPr lang="en-US" dirty="0"/>
              <a:t>, Guido van Rossum</a:t>
            </a:r>
          </a:p>
        </p:txBody>
      </p:sp>
      <p:pic>
        <p:nvPicPr>
          <p:cNvPr id="4" name="Picture 3" descr="A book cover with blue letters&#10;&#10;Description automatically generated">
            <a:extLst>
              <a:ext uri="{FF2B5EF4-FFF2-40B4-BE49-F238E27FC236}">
                <a16:creationId xmlns:a16="http://schemas.microsoft.com/office/drawing/2014/main" id="{A21C97FA-22D6-0566-2EDF-9572E3CA9EED}"/>
              </a:ext>
            </a:extLst>
          </p:cNvPr>
          <p:cNvPicPr>
            <a:picLocks noChangeAspect="1"/>
          </p:cNvPicPr>
          <p:nvPr/>
        </p:nvPicPr>
        <p:blipFill>
          <a:blip r:embed="rId2"/>
          <a:stretch>
            <a:fillRect/>
          </a:stretch>
        </p:blipFill>
        <p:spPr>
          <a:xfrm>
            <a:off x="10188790" y="545690"/>
            <a:ext cx="1543098" cy="2078246"/>
          </a:xfrm>
          <a:prstGeom prst="rect">
            <a:avLst/>
          </a:prstGeom>
        </p:spPr>
      </p:pic>
    </p:spTree>
    <p:extLst>
      <p:ext uri="{BB962C8B-B14F-4D97-AF65-F5344CB8AC3E}">
        <p14:creationId xmlns:p14="http://schemas.microsoft.com/office/powerpoint/2010/main" val="1724909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298079" y="2672080"/>
            <a:ext cx="1095210" cy="151615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632646" y="3729195"/>
            <a:ext cx="1095210" cy="1561198"/>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105969" y="1880303"/>
            <a:ext cx="1095210" cy="158124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632645" y="1912844"/>
            <a:ext cx="1095211" cy="151615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089542" y="3679634"/>
            <a:ext cx="1111637" cy="158124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908" y="3025167"/>
            <a:ext cx="809984" cy="809984"/>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9873756" y="2771578"/>
            <a:ext cx="2033500" cy="13171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Hired!</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837410" y="3412728"/>
            <a:ext cx="460669" cy="1743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393289" y="2670924"/>
            <a:ext cx="239356" cy="75923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p:cNvCxnSpPr>
          <p:nvPr/>
        </p:nvCxnSpPr>
        <p:spPr>
          <a:xfrm flipV="1">
            <a:off x="3727856" y="2670923"/>
            <a:ext cx="37811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393289" y="3430160"/>
            <a:ext cx="239357" cy="107963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p:cNvCxnSpPr>
          <p:nvPr/>
        </p:nvCxnSpPr>
        <p:spPr>
          <a:xfrm>
            <a:off x="3727856" y="4493524"/>
            <a:ext cx="361686" cy="3254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p:cNvCxnSpPr>
          <p:nvPr/>
        </p:nvCxnSpPr>
        <p:spPr>
          <a:xfrm flipV="1">
            <a:off x="5201179" y="2654651"/>
            <a:ext cx="378114" cy="3254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p:cNvCxnSpPr>
          <p:nvPr/>
        </p:nvCxnSpPr>
        <p:spPr>
          <a:xfrm flipV="1">
            <a:off x="5201179" y="4509794"/>
            <a:ext cx="38107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6B0FAF-348B-42D6-21A1-66E8619059EB}"/>
              </a:ext>
            </a:extLst>
          </p:cNvPr>
          <p:cNvSpPr/>
          <p:nvPr/>
        </p:nvSpPr>
        <p:spPr>
          <a:xfrm>
            <a:off x="5579293"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Rectangle 19">
            <a:extLst>
              <a:ext uri="{FF2B5EF4-FFF2-40B4-BE49-F238E27FC236}">
                <a16:creationId xmlns:a16="http://schemas.microsoft.com/office/drawing/2014/main" id="{8EAD5D97-1F93-03B8-73E1-70C51F5DC859}"/>
              </a:ext>
            </a:extLst>
          </p:cNvPr>
          <p:cNvSpPr/>
          <p:nvPr/>
        </p:nvSpPr>
        <p:spPr>
          <a:xfrm>
            <a:off x="5582252"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20">
            <a:extLst>
              <a:ext uri="{FF2B5EF4-FFF2-40B4-BE49-F238E27FC236}">
                <a16:creationId xmlns:a16="http://schemas.microsoft.com/office/drawing/2014/main" id="{09353C14-D2A0-E3AF-1028-1A518103F6D9}"/>
              </a:ext>
            </a:extLst>
          </p:cNvPr>
          <p:cNvSpPr/>
          <p:nvPr/>
        </p:nvSpPr>
        <p:spPr>
          <a:xfrm>
            <a:off x="6996414"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Rectangle 21">
            <a:extLst>
              <a:ext uri="{FF2B5EF4-FFF2-40B4-BE49-F238E27FC236}">
                <a16:creationId xmlns:a16="http://schemas.microsoft.com/office/drawing/2014/main" id="{20CC5F3C-CDF9-C16E-E6C4-2D2CDA83578D}"/>
              </a:ext>
            </a:extLst>
          </p:cNvPr>
          <p:cNvSpPr/>
          <p:nvPr/>
        </p:nvSpPr>
        <p:spPr>
          <a:xfrm>
            <a:off x="6996414"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Rectangle 23">
            <a:extLst>
              <a:ext uri="{FF2B5EF4-FFF2-40B4-BE49-F238E27FC236}">
                <a16:creationId xmlns:a16="http://schemas.microsoft.com/office/drawing/2014/main" id="{284842DF-186D-8EBA-A222-8100D2C65FE4}"/>
              </a:ext>
            </a:extLst>
          </p:cNvPr>
          <p:cNvSpPr/>
          <p:nvPr/>
        </p:nvSpPr>
        <p:spPr>
          <a:xfrm>
            <a:off x="8548285" y="2654651"/>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8" name="Straight Arrow Connector 27">
            <a:extLst>
              <a:ext uri="{FF2B5EF4-FFF2-40B4-BE49-F238E27FC236}">
                <a16:creationId xmlns:a16="http://schemas.microsoft.com/office/drawing/2014/main" id="{BD05F472-2CEA-FC26-7376-872C123A8395}"/>
              </a:ext>
            </a:extLst>
          </p:cNvPr>
          <p:cNvCxnSpPr>
            <a:cxnSpLocks/>
            <a:stCxn id="19" idx="3"/>
            <a:endCxn id="22" idx="1"/>
          </p:cNvCxnSpPr>
          <p:nvPr/>
        </p:nvCxnSpPr>
        <p:spPr>
          <a:xfrm>
            <a:off x="6690930" y="2670924"/>
            <a:ext cx="305484"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375605-8F64-452E-B9FF-0A913ECFD4DA}"/>
              </a:ext>
            </a:extLst>
          </p:cNvPr>
          <p:cNvCxnSpPr>
            <a:cxnSpLocks/>
          </p:cNvCxnSpPr>
          <p:nvPr/>
        </p:nvCxnSpPr>
        <p:spPr>
          <a:xfrm>
            <a:off x="6693889" y="4497538"/>
            <a:ext cx="30252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184872-1387-DE7B-ED9F-4B94D25C07CC}"/>
              </a:ext>
            </a:extLst>
          </p:cNvPr>
          <p:cNvCxnSpPr>
            <a:cxnSpLocks/>
            <a:stCxn id="21" idx="3"/>
            <a:endCxn id="24" idx="1"/>
          </p:cNvCxnSpPr>
          <p:nvPr/>
        </p:nvCxnSpPr>
        <p:spPr>
          <a:xfrm flipV="1">
            <a:off x="8108051" y="3412728"/>
            <a:ext cx="440234" cy="10970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73C2D9A-641E-B706-BCEE-DC0C9C84EA82}"/>
              </a:ext>
            </a:extLst>
          </p:cNvPr>
          <p:cNvCxnSpPr>
            <a:cxnSpLocks/>
            <a:endCxn id="24" idx="1"/>
          </p:cNvCxnSpPr>
          <p:nvPr/>
        </p:nvCxnSpPr>
        <p:spPr>
          <a:xfrm>
            <a:off x="8105092" y="2643004"/>
            <a:ext cx="443193" cy="76972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itle 45">
            <a:extLst>
              <a:ext uri="{FF2B5EF4-FFF2-40B4-BE49-F238E27FC236}">
                <a16:creationId xmlns:a16="http://schemas.microsoft.com/office/drawing/2014/main" id="{57F3A1B6-0ABB-DCAC-3E12-A22C14BC6BA6}"/>
              </a:ext>
            </a:extLst>
          </p:cNvPr>
          <p:cNvSpPr>
            <a:spLocks noGrp="1"/>
          </p:cNvSpPr>
          <p:nvPr>
            <p:ph type="title"/>
          </p:nvPr>
        </p:nvSpPr>
        <p:spPr/>
        <p:txBody>
          <a:bodyPr/>
          <a:lstStyle/>
          <a:p>
            <a:r>
              <a:rPr lang="en-US" dirty="0"/>
              <a:t>The Path to the Master Programmer</a:t>
            </a:r>
          </a:p>
        </p:txBody>
      </p:sp>
      <p:cxnSp>
        <p:nvCxnSpPr>
          <p:cNvPr id="47" name="Straight Arrow Connector 46">
            <a:extLst>
              <a:ext uri="{FF2B5EF4-FFF2-40B4-BE49-F238E27FC236}">
                <a16:creationId xmlns:a16="http://schemas.microsoft.com/office/drawing/2014/main" id="{0B251D44-392C-E085-C1E5-EE0AEE6C9316}"/>
              </a:ext>
            </a:extLst>
          </p:cNvPr>
          <p:cNvCxnSpPr>
            <a:cxnSpLocks/>
            <a:stCxn id="24" idx="3"/>
            <a:endCxn id="9" idx="2"/>
          </p:cNvCxnSpPr>
          <p:nvPr/>
        </p:nvCxnSpPr>
        <p:spPr>
          <a:xfrm>
            <a:off x="9659922" y="3412728"/>
            <a:ext cx="220142" cy="1743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877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298079" y="2672080"/>
            <a:ext cx="1095210" cy="151615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632646" y="3729195"/>
            <a:ext cx="1095210" cy="1561198"/>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105969" y="1880303"/>
            <a:ext cx="1095210" cy="158124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632645" y="1912844"/>
            <a:ext cx="1095211" cy="151615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089542" y="3679634"/>
            <a:ext cx="1111637" cy="158124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908" y="3025167"/>
            <a:ext cx="809984" cy="809984"/>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9873756" y="2771578"/>
            <a:ext cx="2033500" cy="13171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Hired!</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837410" y="3412728"/>
            <a:ext cx="460669" cy="1743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393289" y="2670924"/>
            <a:ext cx="239356" cy="75923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p:cNvCxnSpPr>
          <p:nvPr/>
        </p:nvCxnSpPr>
        <p:spPr>
          <a:xfrm flipV="1">
            <a:off x="3727856" y="2670923"/>
            <a:ext cx="37811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393289" y="3430160"/>
            <a:ext cx="239357" cy="107963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p:cNvCxnSpPr>
          <p:nvPr/>
        </p:nvCxnSpPr>
        <p:spPr>
          <a:xfrm>
            <a:off x="3727856" y="4493524"/>
            <a:ext cx="361686" cy="3254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p:cNvCxnSpPr>
          <p:nvPr/>
        </p:nvCxnSpPr>
        <p:spPr>
          <a:xfrm flipV="1">
            <a:off x="5201179" y="2637476"/>
            <a:ext cx="440234" cy="4971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p:cNvCxnSpPr>
          <p:nvPr/>
        </p:nvCxnSpPr>
        <p:spPr>
          <a:xfrm flipV="1">
            <a:off x="5201179" y="4509794"/>
            <a:ext cx="38107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AD5D97-1F93-03B8-73E1-70C51F5DC859}"/>
              </a:ext>
            </a:extLst>
          </p:cNvPr>
          <p:cNvSpPr/>
          <p:nvPr/>
        </p:nvSpPr>
        <p:spPr>
          <a:xfrm>
            <a:off x="5582252"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
        <p:nvSpPr>
          <p:cNvPr id="21" name="Rectangle 20">
            <a:extLst>
              <a:ext uri="{FF2B5EF4-FFF2-40B4-BE49-F238E27FC236}">
                <a16:creationId xmlns:a16="http://schemas.microsoft.com/office/drawing/2014/main" id="{09353C14-D2A0-E3AF-1028-1A518103F6D9}"/>
              </a:ext>
            </a:extLst>
          </p:cNvPr>
          <p:cNvSpPr/>
          <p:nvPr/>
        </p:nvSpPr>
        <p:spPr>
          <a:xfrm>
            <a:off x="6996414"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Java</a:t>
            </a:r>
          </a:p>
        </p:txBody>
      </p:sp>
      <p:sp>
        <p:nvSpPr>
          <p:cNvPr id="22" name="Rectangle 21">
            <a:extLst>
              <a:ext uri="{FF2B5EF4-FFF2-40B4-BE49-F238E27FC236}">
                <a16:creationId xmlns:a16="http://schemas.microsoft.com/office/drawing/2014/main" id="{20CC5F3C-CDF9-C16E-E6C4-2D2CDA83578D}"/>
              </a:ext>
            </a:extLst>
          </p:cNvPr>
          <p:cNvSpPr/>
          <p:nvPr/>
        </p:nvSpPr>
        <p:spPr>
          <a:xfrm>
            <a:off x="6996414"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JavaScript</a:t>
            </a:r>
          </a:p>
        </p:txBody>
      </p:sp>
      <p:sp>
        <p:nvSpPr>
          <p:cNvPr id="24" name="Rectangle 23">
            <a:extLst>
              <a:ext uri="{FF2B5EF4-FFF2-40B4-BE49-F238E27FC236}">
                <a16:creationId xmlns:a16="http://schemas.microsoft.com/office/drawing/2014/main" id="{284842DF-186D-8EBA-A222-8100D2C65FE4}"/>
              </a:ext>
            </a:extLst>
          </p:cNvPr>
          <p:cNvSpPr/>
          <p:nvPr/>
        </p:nvSpPr>
        <p:spPr>
          <a:xfrm>
            <a:off x="8548285" y="2654651"/>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Intern</a:t>
            </a:r>
          </a:p>
          <a:p>
            <a:pPr algn="ctr"/>
            <a:r>
              <a:rPr lang="en-US" dirty="0"/>
              <a:t>ship</a:t>
            </a:r>
          </a:p>
        </p:txBody>
      </p:sp>
      <p:cxnSp>
        <p:nvCxnSpPr>
          <p:cNvPr id="28" name="Straight Arrow Connector 27">
            <a:extLst>
              <a:ext uri="{FF2B5EF4-FFF2-40B4-BE49-F238E27FC236}">
                <a16:creationId xmlns:a16="http://schemas.microsoft.com/office/drawing/2014/main" id="{BD05F472-2CEA-FC26-7376-872C123A8395}"/>
              </a:ext>
            </a:extLst>
          </p:cNvPr>
          <p:cNvCxnSpPr>
            <a:cxnSpLocks/>
            <a:stCxn id="10" idx="3"/>
            <a:endCxn id="22" idx="1"/>
          </p:cNvCxnSpPr>
          <p:nvPr/>
        </p:nvCxnSpPr>
        <p:spPr>
          <a:xfrm>
            <a:off x="6666369" y="2637477"/>
            <a:ext cx="330045" cy="3344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375605-8F64-452E-B9FF-0A913ECFD4DA}"/>
              </a:ext>
            </a:extLst>
          </p:cNvPr>
          <p:cNvCxnSpPr>
            <a:cxnSpLocks/>
          </p:cNvCxnSpPr>
          <p:nvPr/>
        </p:nvCxnSpPr>
        <p:spPr>
          <a:xfrm>
            <a:off x="6693889" y="4497538"/>
            <a:ext cx="30252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184872-1387-DE7B-ED9F-4B94D25C07CC}"/>
              </a:ext>
            </a:extLst>
          </p:cNvPr>
          <p:cNvCxnSpPr>
            <a:cxnSpLocks/>
            <a:stCxn id="21" idx="3"/>
            <a:endCxn id="24" idx="1"/>
          </p:cNvCxnSpPr>
          <p:nvPr/>
        </p:nvCxnSpPr>
        <p:spPr>
          <a:xfrm flipV="1">
            <a:off x="8108051" y="3412728"/>
            <a:ext cx="440234" cy="10970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73C2D9A-641E-B706-BCEE-DC0C9C84EA82}"/>
              </a:ext>
            </a:extLst>
          </p:cNvPr>
          <p:cNvCxnSpPr>
            <a:cxnSpLocks/>
            <a:endCxn id="24" idx="1"/>
          </p:cNvCxnSpPr>
          <p:nvPr/>
        </p:nvCxnSpPr>
        <p:spPr>
          <a:xfrm>
            <a:off x="8105092" y="2643004"/>
            <a:ext cx="443193" cy="76972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itle 45">
            <a:extLst>
              <a:ext uri="{FF2B5EF4-FFF2-40B4-BE49-F238E27FC236}">
                <a16:creationId xmlns:a16="http://schemas.microsoft.com/office/drawing/2014/main" id="{57F3A1B6-0ABB-DCAC-3E12-A22C14BC6BA6}"/>
              </a:ext>
            </a:extLst>
          </p:cNvPr>
          <p:cNvSpPr>
            <a:spLocks noGrp="1"/>
          </p:cNvSpPr>
          <p:nvPr>
            <p:ph type="title"/>
          </p:nvPr>
        </p:nvSpPr>
        <p:spPr/>
        <p:txBody>
          <a:bodyPr/>
          <a:lstStyle/>
          <a:p>
            <a:r>
              <a:rPr lang="en-US" dirty="0"/>
              <a:t>The Path to the Master Programmer (draft)</a:t>
            </a:r>
          </a:p>
        </p:txBody>
      </p:sp>
      <p:cxnSp>
        <p:nvCxnSpPr>
          <p:cNvPr id="7" name="Straight Arrow Connector 6">
            <a:extLst>
              <a:ext uri="{FF2B5EF4-FFF2-40B4-BE49-F238E27FC236}">
                <a16:creationId xmlns:a16="http://schemas.microsoft.com/office/drawing/2014/main" id="{138515B6-FEB8-12C2-167C-B50275952947}"/>
              </a:ext>
            </a:extLst>
          </p:cNvPr>
          <p:cNvCxnSpPr>
            <a:cxnSpLocks/>
          </p:cNvCxnSpPr>
          <p:nvPr/>
        </p:nvCxnSpPr>
        <p:spPr>
          <a:xfrm>
            <a:off x="9659922" y="3412728"/>
            <a:ext cx="220142" cy="1743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screen shot of a cellphone&#10;&#10;Description automatically generated">
            <a:extLst>
              <a:ext uri="{FF2B5EF4-FFF2-40B4-BE49-F238E27FC236}">
                <a16:creationId xmlns:a16="http://schemas.microsoft.com/office/drawing/2014/main" id="{30314D71-8009-C8BF-B70F-B7980221D41E}"/>
              </a:ext>
            </a:extLst>
          </p:cNvPr>
          <p:cNvPicPr>
            <a:picLocks noChangeAspect="1"/>
          </p:cNvPicPr>
          <p:nvPr/>
        </p:nvPicPr>
        <p:blipFill>
          <a:blip r:embed="rId9"/>
          <a:stretch>
            <a:fillRect/>
          </a:stretch>
        </p:blipFill>
        <p:spPr>
          <a:xfrm>
            <a:off x="5593177" y="1845953"/>
            <a:ext cx="1073192" cy="1583047"/>
          </a:xfrm>
          <a:prstGeom prst="rect">
            <a:avLst/>
          </a:prstGeom>
        </p:spPr>
      </p:pic>
    </p:spTree>
    <p:extLst>
      <p:ext uri="{BB962C8B-B14F-4D97-AF65-F5344CB8AC3E}">
        <p14:creationId xmlns:p14="http://schemas.microsoft.com/office/powerpoint/2010/main" val="2392871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ellphone&#10;&#10;Description automatically generated">
            <a:extLst>
              <a:ext uri="{FF2B5EF4-FFF2-40B4-BE49-F238E27FC236}">
                <a16:creationId xmlns:a16="http://schemas.microsoft.com/office/drawing/2014/main" id="{4781A124-F910-63E6-E82A-D86D4D93DFA7}"/>
              </a:ext>
            </a:extLst>
          </p:cNvPr>
          <p:cNvPicPr>
            <a:picLocks noChangeAspect="1"/>
          </p:cNvPicPr>
          <p:nvPr/>
        </p:nvPicPr>
        <p:blipFill>
          <a:blip r:embed="rId2"/>
          <a:stretch>
            <a:fillRect/>
          </a:stretch>
        </p:blipFill>
        <p:spPr>
          <a:xfrm>
            <a:off x="9285232" y="366202"/>
            <a:ext cx="2409010" cy="3553489"/>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C Programming for Everybody</a:t>
            </a:r>
            <a:r>
              <a:rPr lang="en-US" dirty="0"/>
              <a:t> </a:t>
            </a:r>
            <a:r>
              <a:rPr lang="en-US" kern="1200" dirty="0">
                <a:solidFill>
                  <a:schemeClr val="tx1"/>
                </a:solidFill>
                <a:latin typeface="+mj-lt"/>
                <a:ea typeface="+mj-ea"/>
                <a:cs typeface="+mj-cs"/>
              </a:rPr>
              <a:t>(2023)</a:t>
            </a: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n-US" sz="1800" dirty="0"/>
              <a:t>Based on the 1978 "C Programming" (45 years later)</a:t>
            </a:r>
          </a:p>
          <a:p>
            <a:pPr indent="-228600">
              <a:buFont typeface="Arial" panose="020B0604020202020204" pitchFamily="34" charset="0"/>
              <a:buChar char="•"/>
            </a:pPr>
            <a:r>
              <a:rPr lang="en-US" sz="1800" dirty="0"/>
              <a:t>Digitized, online, audiobook, accessible, annotated</a:t>
            </a:r>
          </a:p>
          <a:p>
            <a:pPr indent="-228600">
              <a:buFont typeface="Arial" panose="020B0604020202020204" pitchFamily="34" charset="0"/>
              <a:buChar char="•"/>
            </a:pPr>
            <a:r>
              <a:rPr lang="en-US" sz="1800" dirty="0"/>
              <a:t>Auto graders based on an in-browser C Compiler</a:t>
            </a:r>
          </a:p>
          <a:p>
            <a:pPr indent="-228600">
              <a:buFont typeface="Arial" panose="020B0604020202020204" pitchFamily="34" charset="0"/>
              <a:buChar char="•"/>
            </a:pPr>
            <a:r>
              <a:rPr lang="en-US" sz="1800" dirty="0"/>
              <a:t>Took 4 years to develop</a:t>
            </a:r>
          </a:p>
          <a:p>
            <a:pPr indent="-228600">
              <a:buFont typeface="Arial" panose="020B0604020202020204" pitchFamily="34" charset="0"/>
              <a:buChar char="•"/>
            </a:pPr>
            <a:r>
              <a:rPr lang="en-US" sz="1800" dirty="0"/>
              <a:t>Canvas, Coursera</a:t>
            </a:r>
          </a:p>
        </p:txBody>
      </p:sp>
      <p:sp>
        <p:nvSpPr>
          <p:cNvPr id="8" name="Right Arrow 7">
            <a:extLst>
              <a:ext uri="{FF2B5EF4-FFF2-40B4-BE49-F238E27FC236}">
                <a16:creationId xmlns:a16="http://schemas.microsoft.com/office/drawing/2014/main" id="{30F2D5E6-1AB8-5273-E62D-0404D6AA4BDE}"/>
              </a:ext>
            </a:extLst>
          </p:cNvPr>
          <p:cNvSpPr/>
          <p:nvPr/>
        </p:nvSpPr>
        <p:spPr>
          <a:xfrm>
            <a:off x="7466511" y="1817363"/>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urse&#10;&#10;Description automatically generated">
            <a:extLst>
              <a:ext uri="{FF2B5EF4-FFF2-40B4-BE49-F238E27FC236}">
                <a16:creationId xmlns:a16="http://schemas.microsoft.com/office/drawing/2014/main" id="{FBB311EE-F278-F1DC-4DD6-579AF61FF3C0}"/>
              </a:ext>
            </a:extLst>
          </p:cNvPr>
          <p:cNvPicPr>
            <a:picLocks noChangeAspect="1"/>
          </p:cNvPicPr>
          <p:nvPr/>
        </p:nvPicPr>
        <p:blipFill>
          <a:blip r:embed="rId3"/>
          <a:stretch>
            <a:fillRect/>
          </a:stretch>
        </p:blipFill>
        <p:spPr>
          <a:xfrm>
            <a:off x="817012" y="229623"/>
            <a:ext cx="5980601" cy="3826645"/>
          </a:xfrm>
          <a:prstGeom prst="rect">
            <a:avLst/>
          </a:prstGeom>
        </p:spPr>
      </p:pic>
    </p:spTree>
    <p:extLst>
      <p:ext uri="{BB962C8B-B14F-4D97-AF65-F5344CB8AC3E}">
        <p14:creationId xmlns:p14="http://schemas.microsoft.com/office/powerpoint/2010/main" val="3635683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6AB0-9029-7CF3-684A-34A8F0316F06}"/>
              </a:ext>
            </a:extLst>
          </p:cNvPr>
          <p:cNvSpPr>
            <a:spLocks noGrp="1"/>
          </p:cNvSpPr>
          <p:nvPr>
            <p:ph type="title"/>
          </p:nvPr>
        </p:nvSpPr>
        <p:spPr/>
        <p:txBody>
          <a:bodyPr/>
          <a:lstStyle/>
          <a:p>
            <a:r>
              <a:rPr lang="en-US" dirty="0"/>
              <a:t>Coursera: C Programming for Everybody</a:t>
            </a:r>
          </a:p>
        </p:txBody>
      </p:sp>
      <p:sp>
        <p:nvSpPr>
          <p:cNvPr id="3" name="Content Placeholder 2">
            <a:extLst>
              <a:ext uri="{FF2B5EF4-FFF2-40B4-BE49-F238E27FC236}">
                <a16:creationId xmlns:a16="http://schemas.microsoft.com/office/drawing/2014/main" id="{B4EDD9B9-2CD2-5A27-93DD-B9F9A1C2EA3E}"/>
              </a:ext>
            </a:extLst>
          </p:cNvPr>
          <p:cNvSpPr>
            <a:spLocks noGrp="1"/>
          </p:cNvSpPr>
          <p:nvPr>
            <p:ph idx="1"/>
          </p:nvPr>
        </p:nvSpPr>
        <p:spPr/>
        <p:txBody>
          <a:bodyPr>
            <a:normAutofit lnSpcReduction="10000"/>
          </a:bodyPr>
          <a:lstStyle/>
          <a:p>
            <a:r>
              <a:rPr lang="en-US" dirty="0"/>
              <a:t>Uses 1978 edition of book to focus on historical impact of C</a:t>
            </a:r>
          </a:p>
          <a:p>
            <a:r>
              <a:rPr lang="en-US" dirty="0"/>
              <a:t>Online textbook with executable examples</a:t>
            </a:r>
          </a:p>
          <a:p>
            <a:r>
              <a:rPr lang="en-US" dirty="0"/>
              <a:t>Accessible audio book including code samples</a:t>
            </a:r>
          </a:p>
          <a:p>
            <a:r>
              <a:rPr lang="en-US" dirty="0"/>
              <a:t>Starts by comparing Python to C (Rosetta Stone)</a:t>
            </a:r>
          </a:p>
          <a:p>
            <a:r>
              <a:rPr lang="en-US" dirty="0"/>
              <a:t>48 Auto-graded assignments</a:t>
            </a:r>
          </a:p>
          <a:p>
            <a:r>
              <a:rPr lang="en-US" dirty="0"/>
              <a:t>Brower-based development and compiler environment</a:t>
            </a:r>
          </a:p>
          <a:p>
            <a:r>
              <a:rPr lang="en-US" dirty="0"/>
              <a:t>Focus on understanding the nature of Object Oriented Programming</a:t>
            </a:r>
          </a:p>
          <a:p>
            <a:r>
              <a:rPr lang="en-US" dirty="0"/>
              <a:t>Extras</a:t>
            </a:r>
          </a:p>
          <a:p>
            <a:pPr lvl="1"/>
            <a:r>
              <a:rPr lang="en-US" dirty="0"/>
              <a:t>Interviews: Brian Kernighan, Bjarne </a:t>
            </a:r>
            <a:r>
              <a:rPr lang="en-US" dirty="0" err="1"/>
              <a:t>Stroustroup</a:t>
            </a:r>
            <a:r>
              <a:rPr lang="en-US" dirty="0"/>
              <a:t>, Guido van Rossum</a:t>
            </a:r>
          </a:p>
        </p:txBody>
      </p:sp>
      <p:pic>
        <p:nvPicPr>
          <p:cNvPr id="4" name="Picture 3" descr="A book cover with blue letters&#10;&#10;Description automatically generated">
            <a:extLst>
              <a:ext uri="{FF2B5EF4-FFF2-40B4-BE49-F238E27FC236}">
                <a16:creationId xmlns:a16="http://schemas.microsoft.com/office/drawing/2014/main" id="{A21C97FA-22D6-0566-2EDF-9572E3CA9EED}"/>
              </a:ext>
            </a:extLst>
          </p:cNvPr>
          <p:cNvPicPr>
            <a:picLocks noChangeAspect="1"/>
          </p:cNvPicPr>
          <p:nvPr/>
        </p:nvPicPr>
        <p:blipFill>
          <a:blip r:embed="rId2"/>
          <a:stretch>
            <a:fillRect/>
          </a:stretch>
        </p:blipFill>
        <p:spPr>
          <a:xfrm>
            <a:off x="10188790" y="545690"/>
            <a:ext cx="1543098" cy="2078246"/>
          </a:xfrm>
          <a:prstGeom prst="rect">
            <a:avLst/>
          </a:prstGeom>
        </p:spPr>
      </p:pic>
    </p:spTree>
    <p:extLst>
      <p:ext uri="{BB962C8B-B14F-4D97-AF65-F5344CB8AC3E}">
        <p14:creationId xmlns:p14="http://schemas.microsoft.com/office/powerpoint/2010/main" val="2748187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95DE-C1F5-86F8-08AB-833143F66D1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7928075-057C-6060-8E1E-C1BDB0182D14}"/>
              </a:ext>
            </a:extLst>
          </p:cNvPr>
          <p:cNvSpPr>
            <a:spLocks noGrp="1"/>
          </p:cNvSpPr>
          <p:nvPr>
            <p:ph idx="1"/>
          </p:nvPr>
        </p:nvSpPr>
        <p:spPr/>
        <p:txBody>
          <a:bodyPr/>
          <a:lstStyle/>
          <a:p>
            <a:r>
              <a:rPr lang="en-US" dirty="0"/>
              <a:t>Computer Architecture for Everybody</a:t>
            </a:r>
          </a:p>
          <a:p>
            <a:r>
              <a:rPr lang="en-US" dirty="0"/>
              <a:t>Modern JavaScript</a:t>
            </a:r>
          </a:p>
          <a:p>
            <a:r>
              <a:rPr lang="en-US" dirty="0"/>
              <a:t>Modern Java</a:t>
            </a:r>
          </a:p>
          <a:p>
            <a:r>
              <a:rPr lang="en-US" dirty="0"/>
              <a:t>Scalable Internships…</a:t>
            </a:r>
          </a:p>
        </p:txBody>
      </p:sp>
    </p:spTree>
    <p:extLst>
      <p:ext uri="{BB962C8B-B14F-4D97-AF65-F5344CB8AC3E}">
        <p14:creationId xmlns:p14="http://schemas.microsoft.com/office/powerpoint/2010/main" val="256080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10" name="Picture 9" descr="A picture containing text, person, indoor, person&#10;&#10;Description automatically generated">
            <a:extLst>
              <a:ext uri="{FF2B5EF4-FFF2-40B4-BE49-F238E27FC236}">
                <a16:creationId xmlns:a16="http://schemas.microsoft.com/office/drawing/2014/main" id="{E0A345FF-5BF2-705D-4F60-46CD877DEF59}"/>
              </a:ext>
            </a:extLst>
          </p:cNvPr>
          <p:cNvPicPr>
            <a:picLocks noChangeAspect="1"/>
          </p:cNvPicPr>
          <p:nvPr/>
        </p:nvPicPr>
        <p:blipFill>
          <a:blip r:embed="rId2"/>
          <a:stretch>
            <a:fillRect/>
          </a:stretch>
        </p:blipFill>
        <p:spPr>
          <a:xfrm>
            <a:off x="5427447" y="3213267"/>
            <a:ext cx="4562714" cy="2571624"/>
          </a:xfrm>
          <a:prstGeom prst="rect">
            <a:avLst/>
          </a:prstGeom>
        </p:spPr>
      </p:pic>
      <p:pic>
        <p:nvPicPr>
          <p:cNvPr id="4" name="Picture 3" descr="A picture containing indoor, computer, keyboard, desk&#10;&#10;Description automatically generated">
            <a:extLst>
              <a:ext uri="{FF2B5EF4-FFF2-40B4-BE49-F238E27FC236}">
                <a16:creationId xmlns:a16="http://schemas.microsoft.com/office/drawing/2014/main" id="{AEE8F1C6-9DE5-F365-B2CD-82F5ED31654F}"/>
              </a:ext>
            </a:extLst>
          </p:cNvPr>
          <p:cNvPicPr>
            <a:picLocks noChangeAspect="1"/>
          </p:cNvPicPr>
          <p:nvPr/>
        </p:nvPicPr>
        <p:blipFill rotWithShape="1">
          <a:blip r:embed="rId3"/>
          <a:srcRect l="17420"/>
          <a:stretch/>
        </p:blipFill>
        <p:spPr>
          <a:xfrm>
            <a:off x="6725264" y="546100"/>
            <a:ext cx="2799204" cy="1891164"/>
          </a:xfrm>
          <a:prstGeom prst="rect">
            <a:avLst/>
          </a:prstGeom>
        </p:spPr>
      </p:pic>
      <p:pic>
        <p:nvPicPr>
          <p:cNvPr id="7" name="Picture 6" descr="A picture containing person, person&#10;&#10;Description automatically generated">
            <a:extLst>
              <a:ext uri="{FF2B5EF4-FFF2-40B4-BE49-F238E27FC236}">
                <a16:creationId xmlns:a16="http://schemas.microsoft.com/office/drawing/2014/main" id="{D471172F-5FCB-97CC-38AD-AA90A217FE90}"/>
              </a:ext>
            </a:extLst>
          </p:cNvPr>
          <p:cNvPicPr>
            <a:picLocks noChangeAspect="1"/>
          </p:cNvPicPr>
          <p:nvPr/>
        </p:nvPicPr>
        <p:blipFill>
          <a:blip r:embed="rId4"/>
          <a:stretch>
            <a:fillRect/>
          </a:stretch>
        </p:blipFill>
        <p:spPr>
          <a:xfrm>
            <a:off x="8901576" y="2078638"/>
            <a:ext cx="3182077" cy="178978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904615B5-CF58-1BF0-94A2-B79E05C831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4835" y="643466"/>
            <a:ext cx="1066232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885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C24FAAE-4C7D-FC7A-7501-FFF7158912BF}"/>
              </a:ext>
            </a:extLst>
          </p:cNvPr>
          <p:cNvSpPr>
            <a:spLocks noGrp="1"/>
          </p:cNvSpPr>
          <p:nvPr>
            <p:ph type="title"/>
          </p:nvPr>
        </p:nvSpPr>
        <p:spPr>
          <a:xfrm>
            <a:off x="640080" y="325369"/>
            <a:ext cx="4368602" cy="1956841"/>
          </a:xfrm>
        </p:spPr>
        <p:txBody>
          <a:bodyPr anchor="b">
            <a:normAutofit/>
          </a:bodyPr>
          <a:lstStyle/>
          <a:p>
            <a:r>
              <a:rPr lang="en-US" sz="4200"/>
              <a:t>The Path to the Master Programmer</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DDC8D7D-D26E-4DE0-5F81-8F68735F1E11}"/>
              </a:ext>
            </a:extLst>
          </p:cNvPr>
          <p:cNvSpPr>
            <a:spLocks noGrp="1"/>
          </p:cNvSpPr>
          <p:nvPr>
            <p:ph idx="1"/>
          </p:nvPr>
        </p:nvSpPr>
        <p:spPr>
          <a:xfrm>
            <a:off x="640080" y="2872899"/>
            <a:ext cx="4243589" cy="3320668"/>
          </a:xfrm>
        </p:spPr>
        <p:txBody>
          <a:bodyPr>
            <a:normAutofit/>
          </a:bodyPr>
          <a:lstStyle/>
          <a:p>
            <a:r>
              <a:rPr lang="en-US" sz="2400" dirty="0"/>
              <a:t>I have started down the path to build it</a:t>
            </a:r>
          </a:p>
          <a:p>
            <a:r>
              <a:rPr lang="en-US" sz="2400" dirty="0"/>
              <a:t>C Programming for Everybody is the first step</a:t>
            </a:r>
          </a:p>
          <a:p>
            <a:r>
              <a:rPr lang="en-US" sz="2400" dirty="0"/>
              <a:t>We will see where the path leads</a:t>
            </a:r>
          </a:p>
          <a:p>
            <a:endParaRPr lang="en-US" sz="2400" dirty="0"/>
          </a:p>
          <a:p>
            <a:r>
              <a:rPr lang="en-US" sz="2400" dirty="0"/>
              <a:t>Any questions?</a:t>
            </a:r>
          </a:p>
        </p:txBody>
      </p:sp>
      <p:pic>
        <p:nvPicPr>
          <p:cNvPr id="15" name="Picture 14" descr="Arrows pointing towards light">
            <a:extLst>
              <a:ext uri="{FF2B5EF4-FFF2-40B4-BE49-F238E27FC236}">
                <a16:creationId xmlns:a16="http://schemas.microsoft.com/office/drawing/2014/main" id="{DB22014A-1225-47CD-F697-675A9FE573A5}"/>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0282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7B5D2A-55B6-5C69-CB39-E1DA6247EE9B}"/>
              </a:ext>
            </a:extLst>
          </p:cNvPr>
          <p:cNvSpPr>
            <a:spLocks noGrp="1"/>
          </p:cNvSpPr>
          <p:nvPr>
            <p:ph type="title"/>
          </p:nvPr>
        </p:nvSpPr>
        <p:spPr/>
        <p:txBody>
          <a:bodyPr/>
          <a:lstStyle/>
          <a:p>
            <a:r>
              <a:rPr lang="en-US" dirty="0"/>
              <a:t>Part of a grand plan to teach software development….</a:t>
            </a:r>
          </a:p>
        </p:txBody>
      </p:sp>
      <p:sp>
        <p:nvSpPr>
          <p:cNvPr id="5" name="Text Placeholder 4">
            <a:extLst>
              <a:ext uri="{FF2B5EF4-FFF2-40B4-BE49-F238E27FC236}">
                <a16:creationId xmlns:a16="http://schemas.microsoft.com/office/drawing/2014/main" id="{FC2E59CC-4A30-37C2-B48D-EE5DB13ECE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424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00C0AF-2815-3836-90DA-C24B47CF2F31}"/>
              </a:ext>
            </a:extLst>
          </p:cNvPr>
          <p:cNvPicPr>
            <a:picLocks noChangeAspect="1"/>
          </p:cNvPicPr>
          <p:nvPr/>
        </p:nvPicPr>
        <p:blipFill rotWithShape="1">
          <a:blip r:embed="rId2"/>
          <a:srcRect l="21040" r="20042" b="2"/>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6" name="Picture 5">
            <a:extLst>
              <a:ext uri="{FF2B5EF4-FFF2-40B4-BE49-F238E27FC236}">
                <a16:creationId xmlns:a16="http://schemas.microsoft.com/office/drawing/2014/main" id="{4A9A213E-EB74-B31F-1083-CC1DBDD605F9}"/>
              </a:ext>
            </a:extLst>
          </p:cNvPr>
          <p:cNvPicPr>
            <a:picLocks noChangeAspect="1"/>
          </p:cNvPicPr>
          <p:nvPr/>
        </p:nvPicPr>
        <p:blipFill rotWithShape="1">
          <a:blip r:embed="rId3"/>
          <a:srcRect r="1920" b="-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Picture Placeholder 4">
            <a:extLst>
              <a:ext uri="{FF2B5EF4-FFF2-40B4-BE49-F238E27FC236}">
                <a16:creationId xmlns:a16="http://schemas.microsoft.com/office/drawing/2014/main" id="{9481C8AE-141A-40CF-8F5E-3A55641CBFBC}"/>
              </a:ext>
            </a:extLst>
          </p:cNvPr>
          <p:cNvPicPr>
            <a:picLocks noGrp="1" noChangeAspect="1"/>
          </p:cNvPicPr>
          <p:nvPr>
            <p:ph type="pic" idx="1"/>
          </p:nvPr>
        </p:nvPicPr>
        <p:blipFill rotWithShape="1">
          <a:blip r:embed="rId4"/>
          <a:srcRect l="3387" r="13715"/>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9">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434C5E-0A13-6A95-8386-D0DE02773B25}"/>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dirty="0">
                <a:solidFill>
                  <a:schemeClr val="tx1"/>
                </a:solidFill>
                <a:latin typeface="+mj-lt"/>
                <a:ea typeface="+mj-ea"/>
                <a:cs typeface="+mj-cs"/>
              </a:rPr>
              <a:t>TV </a:t>
            </a:r>
            <a:r>
              <a:rPr lang="en-US" sz="2800" kern="1200">
                <a:solidFill>
                  <a:schemeClr val="tx1"/>
                </a:solidFill>
                <a:latin typeface="+mj-lt"/>
                <a:ea typeface="+mj-ea"/>
                <a:cs typeface="+mj-cs"/>
              </a:rPr>
              <a:t>"Personality"</a:t>
            </a:r>
            <a:endParaRPr lang="en-US" sz="2800" kern="1200" dirty="0">
              <a:solidFill>
                <a:schemeClr val="tx1"/>
              </a:solidFill>
              <a:latin typeface="+mj-lt"/>
              <a:ea typeface="+mj-ea"/>
              <a:cs typeface="+mj-cs"/>
            </a:endParaRPr>
          </a:p>
        </p:txBody>
      </p:sp>
      <p:sp>
        <p:nvSpPr>
          <p:cNvPr id="24" name="Rectangle 23">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BCE46C31-584D-992E-B238-4A8F117AC481}"/>
              </a:ext>
            </a:extLst>
          </p:cNvPr>
          <p:cNvSpPr>
            <a:spLocks noGrp="1"/>
          </p:cNvSpPr>
          <p:nvPr>
            <p:ph type="body" sz="half" idx="2"/>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700" dirty="0"/>
              <a:t>Sponsored and distributed by Cable television networks</a:t>
            </a:r>
          </a:p>
          <a:p>
            <a:pPr indent="-228600">
              <a:buFont typeface="Arial" panose="020B0604020202020204" pitchFamily="34" charset="0"/>
              <a:buChar char="•"/>
            </a:pPr>
            <a:r>
              <a:rPr lang="en-US" sz="1700" dirty="0"/>
              <a:t>East Lansing, MI</a:t>
            </a:r>
          </a:p>
          <a:p>
            <a:pPr indent="-228600">
              <a:buFont typeface="Arial" panose="020B0604020202020204" pitchFamily="34" charset="0"/>
              <a:buChar char="•"/>
            </a:pPr>
            <a:r>
              <a:rPr lang="en-US" sz="1700" dirty="0"/>
              <a:t>Promote Cable Modems</a:t>
            </a:r>
          </a:p>
          <a:p>
            <a:pPr indent="-228600">
              <a:buFont typeface="Arial" panose="020B0604020202020204" pitchFamily="34" charset="0"/>
              <a:buChar char="•"/>
            </a:pPr>
            <a:r>
              <a:rPr lang="en-US" sz="1700" dirty="0" err="1"/>
              <a:t>Internet:TCI</a:t>
            </a:r>
            <a:r>
              <a:rPr lang="en-US" sz="1700" dirty="0"/>
              <a:t> (1996-97)</a:t>
            </a:r>
          </a:p>
          <a:p>
            <a:pPr indent="-228600">
              <a:buFont typeface="Arial" panose="020B0604020202020204" pitchFamily="34" charset="0"/>
              <a:buChar char="•"/>
            </a:pPr>
            <a:r>
              <a:rPr lang="en-US" sz="1700" dirty="0" err="1"/>
              <a:t>Nuthin</a:t>
            </a:r>
            <a:r>
              <a:rPr lang="en-US" sz="1700" dirty="0"/>
              <a:t>' but Net (1998-99)</a:t>
            </a:r>
          </a:p>
        </p:txBody>
      </p:sp>
    </p:spTree>
    <p:extLst>
      <p:ext uri="{BB962C8B-B14F-4D97-AF65-F5344CB8AC3E}">
        <p14:creationId xmlns:p14="http://schemas.microsoft.com/office/powerpoint/2010/main" val="774696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FF6DD-8135-15C6-9EDB-C38C30E1F113}"/>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Sync-O-Matic</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5239D-1B2B-FD1D-5B92-F1FD76222B2C}"/>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2200" dirty="0"/>
              <a:t>Michigan State University</a:t>
            </a:r>
          </a:p>
          <a:p>
            <a:pPr indent="-228600">
              <a:buFont typeface="Arial" panose="020B0604020202020204" pitchFamily="34" charset="0"/>
              <a:buChar char="•"/>
            </a:pPr>
            <a:r>
              <a:rPr lang="en-US" sz="2200" dirty="0"/>
              <a:t>First fully online streamed college course</a:t>
            </a:r>
          </a:p>
          <a:p>
            <a:pPr indent="-228600">
              <a:buFont typeface="Arial" panose="020B0604020202020204" pitchFamily="34" charset="0"/>
              <a:buChar char="•"/>
            </a:pPr>
            <a:r>
              <a:rPr lang="en-US" sz="2200" dirty="0"/>
              <a:t>Used RealAudio and 14.4 modems</a:t>
            </a:r>
          </a:p>
          <a:p>
            <a:pPr indent="-228600">
              <a:buFont typeface="Arial" panose="020B0604020202020204" pitchFamily="34" charset="0"/>
              <a:buChar char="•"/>
            </a:pPr>
            <a:r>
              <a:rPr lang="en-US" sz="2200" dirty="0"/>
              <a:t>Windows / Visual Basic</a:t>
            </a:r>
          </a:p>
          <a:p>
            <a:pPr indent="-228600">
              <a:buFont typeface="Arial" panose="020B0604020202020204" pitchFamily="34" charset="0"/>
              <a:buChar char="•"/>
            </a:pPr>
            <a:r>
              <a:rPr lang="en-US" sz="2200" dirty="0"/>
              <a:t>1997 - 1999</a:t>
            </a:r>
          </a:p>
        </p:txBody>
      </p:sp>
      <p:pic>
        <p:nvPicPr>
          <p:cNvPr id="5" name="Picture Placeholder 4">
            <a:extLst>
              <a:ext uri="{FF2B5EF4-FFF2-40B4-BE49-F238E27FC236}">
                <a16:creationId xmlns:a16="http://schemas.microsoft.com/office/drawing/2014/main" id="{6B9DF238-0DC1-EFB0-A710-4AB6D5BAAE25}"/>
              </a:ext>
            </a:extLst>
          </p:cNvPr>
          <p:cNvPicPr>
            <a:picLocks noGrp="1" noChangeAspect="1"/>
          </p:cNvPicPr>
          <p:nvPr>
            <p:ph type="pic" idx="1"/>
          </p:nvPr>
        </p:nvPicPr>
        <p:blipFill rotWithShape="1">
          <a:blip r:embed="rId2"/>
          <a:srcRect r="2276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15876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B1FC96-0749-41C9-BAED-E089E7714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98555D8-AE53-34CF-2E16-A019DDDF3CAB}"/>
              </a:ext>
            </a:extLst>
          </p:cNvPr>
          <p:cNvSpPr>
            <a:spLocks noGrp="1"/>
          </p:cNvSpPr>
          <p:nvPr>
            <p:ph type="title"/>
          </p:nvPr>
        </p:nvSpPr>
        <p:spPr>
          <a:xfrm>
            <a:off x="630936" y="4562856"/>
            <a:ext cx="3419856" cy="1600200"/>
          </a:xfrm>
        </p:spPr>
        <p:txBody>
          <a:bodyPr vert="horz" lIns="91440" tIns="45720" rIns="91440" bIns="45720" rtlCol="0" anchor="ctr">
            <a:normAutofit/>
          </a:bodyPr>
          <a:lstStyle/>
          <a:p>
            <a:r>
              <a:rPr lang="en-US" sz="4800" kern="1200" dirty="0">
                <a:solidFill>
                  <a:schemeClr val="tx1"/>
                </a:solidFill>
                <a:latin typeface="+mj-lt"/>
                <a:ea typeface="+mj-ea"/>
                <a:cs typeface="+mj-cs"/>
              </a:rPr>
              <a:t>Clipboard 2000</a:t>
            </a:r>
          </a:p>
        </p:txBody>
      </p:sp>
      <p:pic>
        <p:nvPicPr>
          <p:cNvPr id="9" name="Picture 8">
            <a:extLst>
              <a:ext uri="{FF2B5EF4-FFF2-40B4-BE49-F238E27FC236}">
                <a16:creationId xmlns:a16="http://schemas.microsoft.com/office/drawing/2014/main" id="{CF0E0F60-FE14-8CA6-1271-B3D2342F1199}"/>
              </a:ext>
            </a:extLst>
          </p:cNvPr>
          <p:cNvPicPr>
            <a:picLocks noChangeAspect="1"/>
          </p:cNvPicPr>
          <p:nvPr/>
        </p:nvPicPr>
        <p:blipFill rotWithShape="1">
          <a:blip r:embed="rId2">
            <a:extLst>
              <a:ext uri="{28A0092B-C50C-407E-A947-70E740481C1C}">
                <a14:useLocalDpi xmlns:a14="http://schemas.microsoft.com/office/drawing/2010/main" val="0"/>
              </a:ext>
            </a:extLst>
          </a:blip>
          <a:srcRect l="8479" r="1" b="1"/>
          <a:stretch/>
        </p:blipFill>
        <p:spPr bwMode="auto">
          <a:xfrm>
            <a:off x="6833699" y="0"/>
            <a:ext cx="6095995" cy="4196271"/>
          </a:xfrm>
          <a:custGeom>
            <a:avLst/>
            <a:gdLst/>
            <a:ahLst/>
            <a:cxnLst/>
            <a:rect l="l" t="t" r="r" b="b"/>
            <a:pathLst>
              <a:path w="6005375" h="4196281">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7">
            <a:extLst>
              <a:ext uri="{FF2B5EF4-FFF2-40B4-BE49-F238E27FC236}">
                <a16:creationId xmlns:a16="http://schemas.microsoft.com/office/drawing/2014/main" id="{E7438150-5880-50D9-D212-C552F3BAEB7E}"/>
              </a:ext>
            </a:extLst>
          </p:cNvPr>
          <p:cNvPicPr>
            <a:picLocks noGrp="1" noChangeAspect="1"/>
          </p:cNvPicPr>
          <p:nvPr>
            <p:ph type="pic" idx="1"/>
          </p:nvPr>
        </p:nvPicPr>
        <p:blipFill rotWithShape="1">
          <a:blip r:embed="rId3"/>
          <a:srcRect t="2" r="-127" b="-3"/>
          <a:stretch/>
        </p:blipFill>
        <p:spPr>
          <a:xfrm>
            <a:off x="0" y="0"/>
            <a:ext cx="7292070" cy="418766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sp>
        <p:nvSpPr>
          <p:cNvPr id="22" name="sketch line">
            <a:extLst>
              <a:ext uri="{FF2B5EF4-FFF2-40B4-BE49-F238E27FC236}">
                <a16:creationId xmlns:a16="http://schemas.microsoft.com/office/drawing/2014/main" id="{63C1A86C-B1A8-4AEC-B001-595C91716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89020" y="540453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E67942CE-FB61-B9CD-C79F-8CE4018FAD31}"/>
              </a:ext>
            </a:extLst>
          </p:cNvPr>
          <p:cNvSpPr>
            <a:spLocks noGrp="1"/>
          </p:cNvSpPr>
          <p:nvPr>
            <p:ph type="body" sz="half" idx="2"/>
          </p:nvPr>
        </p:nvSpPr>
        <p:spPr>
          <a:xfrm>
            <a:off x="4654294" y="4562856"/>
            <a:ext cx="6903721" cy="1600200"/>
          </a:xfrm>
        </p:spPr>
        <p:txBody>
          <a:bodyPr vert="horz" lIns="91440" tIns="45720" rIns="91440" bIns="45720" rtlCol="0" anchor="ctr">
            <a:normAutofit/>
          </a:bodyPr>
          <a:lstStyle/>
          <a:p>
            <a:pPr indent="-228600">
              <a:buFont typeface="Arial" panose="020B0604020202020204" pitchFamily="34" charset="0"/>
              <a:buChar char="•"/>
            </a:pPr>
            <a:r>
              <a:rPr lang="en-US" sz="2200" dirty="0"/>
              <a:t>University of Michigan</a:t>
            </a:r>
          </a:p>
          <a:p>
            <a:pPr indent="-228600">
              <a:buFont typeface="Arial" panose="020B0604020202020204" pitchFamily="34" charset="0"/>
              <a:buChar char="•"/>
            </a:pPr>
            <a:r>
              <a:rPr lang="en-US" sz="2200" dirty="0"/>
              <a:t>Complete rewrite – Apple / </a:t>
            </a:r>
            <a:r>
              <a:rPr lang="en-US" sz="2200" dirty="0" err="1"/>
              <a:t>Quicktime</a:t>
            </a:r>
            <a:r>
              <a:rPr lang="en-US" sz="2200" dirty="0"/>
              <a:t> / </a:t>
            </a:r>
            <a:r>
              <a:rPr lang="en-US" sz="2200" dirty="0" err="1"/>
              <a:t>RealBasic</a:t>
            </a:r>
            <a:endParaRPr lang="en-US" sz="2200" dirty="0"/>
          </a:p>
          <a:p>
            <a:pPr indent="-228600">
              <a:buFont typeface="Arial" panose="020B0604020202020204" pitchFamily="34" charset="0"/>
              <a:buChar char="•"/>
            </a:pPr>
            <a:r>
              <a:rPr lang="en-US" sz="2200" dirty="0"/>
              <a:t>Taught C++ (EECS 280) </a:t>
            </a:r>
          </a:p>
        </p:txBody>
      </p:sp>
    </p:spTree>
    <p:extLst>
      <p:ext uri="{BB962C8B-B14F-4D97-AF65-F5344CB8AC3E}">
        <p14:creationId xmlns:p14="http://schemas.microsoft.com/office/powerpoint/2010/main" val="308101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207EE-92A5-77E4-5548-3856832F7061}"/>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FLN (2001)</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2A300C1-9F62-F9B9-D3A8-7018095FA2AB}"/>
              </a:ext>
            </a:extLst>
          </p:cNvPr>
          <p:cNvSpPr>
            <a:spLocks noGrp="1"/>
          </p:cNvSpPr>
          <p:nvPr>
            <p:ph type="body" sz="half" idx="2"/>
          </p:nvPr>
        </p:nvSpPr>
        <p:spPr>
          <a:xfrm>
            <a:off x="630936" y="2807208"/>
            <a:ext cx="3429000" cy="3410712"/>
          </a:xfrm>
        </p:spPr>
        <p:txBody>
          <a:bodyPr vert="horz" lIns="91440" tIns="45720" rIns="91440" bIns="45720" rtlCol="0" anchor="t">
            <a:normAutofit fontScale="92500"/>
          </a:bodyPr>
          <a:lstStyle/>
          <a:p>
            <a:pPr indent="-228600">
              <a:buFont typeface="Arial" panose="020B0604020202020204" pitchFamily="34" charset="0"/>
              <a:buChar char="•"/>
            </a:pPr>
            <a:r>
              <a:rPr lang="en-US" sz="2200" dirty="0"/>
              <a:t>Worked at a web-based education startup</a:t>
            </a:r>
          </a:p>
          <a:p>
            <a:pPr lvl="1" indent="-228600">
              <a:buFont typeface="Arial" panose="020B0604020202020204" pitchFamily="34" charset="0"/>
              <a:buChar char="•"/>
            </a:pPr>
            <a:r>
              <a:rPr lang="en-US" sz="2000" dirty="0"/>
              <a:t>Ford</a:t>
            </a:r>
          </a:p>
          <a:p>
            <a:pPr lvl="1" indent="-228600">
              <a:buFont typeface="Arial" panose="020B0604020202020204" pitchFamily="34" charset="0"/>
              <a:buChar char="•"/>
            </a:pPr>
            <a:r>
              <a:rPr lang="en-US" sz="2000" dirty="0"/>
              <a:t>General Motors</a:t>
            </a:r>
          </a:p>
          <a:p>
            <a:pPr lvl="1" indent="-228600">
              <a:buFont typeface="Arial" panose="020B0604020202020204" pitchFamily="34" charset="0"/>
              <a:buChar char="•"/>
            </a:pPr>
            <a:r>
              <a:rPr lang="en-US" sz="2000" dirty="0"/>
              <a:t>Pepsi</a:t>
            </a:r>
          </a:p>
          <a:p>
            <a:pPr indent="-228600">
              <a:buFont typeface="Arial" panose="020B0604020202020204" pitchFamily="34" charset="0"/>
              <a:buChar char="•"/>
            </a:pPr>
            <a:r>
              <a:rPr lang="en-US" sz="2200" dirty="0"/>
              <a:t>Innovative System</a:t>
            </a:r>
          </a:p>
          <a:p>
            <a:pPr indent="-228600">
              <a:buFont typeface="Arial" panose="020B0604020202020204" pitchFamily="34" charset="0"/>
              <a:buChar char="•"/>
            </a:pPr>
            <a:r>
              <a:rPr lang="en-US" sz="2200" dirty="0"/>
              <a:t>Analyze activities and results – adjust search results</a:t>
            </a:r>
          </a:p>
          <a:p>
            <a:pPr indent="-228600">
              <a:buFont typeface="Arial" panose="020B0604020202020204" pitchFamily="34" charset="0"/>
              <a:buChar char="•"/>
            </a:pPr>
            <a:r>
              <a:rPr lang="en-US" sz="2200" dirty="0"/>
              <a:t>Personal learning Roadmap</a:t>
            </a:r>
          </a:p>
        </p:txBody>
      </p:sp>
      <p:pic>
        <p:nvPicPr>
          <p:cNvPr id="5" name="Picture Placeholder 4">
            <a:extLst>
              <a:ext uri="{FF2B5EF4-FFF2-40B4-BE49-F238E27FC236}">
                <a16:creationId xmlns:a16="http://schemas.microsoft.com/office/drawing/2014/main" id="{E686F79A-4A1F-5958-8501-B0B04112FEAC}"/>
              </a:ext>
            </a:extLst>
          </p:cNvPr>
          <p:cNvPicPr>
            <a:picLocks noGrp="1" noChangeAspect="1"/>
          </p:cNvPicPr>
          <p:nvPr>
            <p:ph type="pic" idx="1"/>
          </p:nvPr>
        </p:nvPicPr>
        <p:blipFill>
          <a:blip r:embed="rId2"/>
          <a:srcRect l="5697" r="5697"/>
          <a:stretch>
            <a:fillRect/>
          </a:stretch>
        </p:blipFill>
        <p:spPr>
          <a:xfrm>
            <a:off x="4654296" y="701982"/>
            <a:ext cx="6903720" cy="5454035"/>
          </a:xfrm>
          <a:prstGeom prst="rect">
            <a:avLst/>
          </a:prstGeom>
        </p:spPr>
      </p:pic>
    </p:spTree>
    <p:extLst>
      <p:ext uri="{BB962C8B-B14F-4D97-AF65-F5344CB8AC3E}">
        <p14:creationId xmlns:p14="http://schemas.microsoft.com/office/powerpoint/2010/main" val="13475919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315</TotalTime>
  <Words>1751</Words>
  <Application>Microsoft Macintosh PowerPoint</Application>
  <PresentationFormat>Widescreen</PresentationFormat>
  <Paragraphs>278</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A Programming Career for Everybody</vt:lpstr>
      <vt:lpstr>A Tale of Two Books and Coursera</vt:lpstr>
      <vt:lpstr>Coursera: Python for Everybody</vt:lpstr>
      <vt:lpstr>Coursera: C Programming for Everybody</vt:lpstr>
      <vt:lpstr>Part of a grand plan to teach software development….</vt:lpstr>
      <vt:lpstr>TV "Personality"</vt:lpstr>
      <vt:lpstr>Sync-O-Matic</vt:lpstr>
      <vt:lpstr>Clipboard 2000</vt:lpstr>
      <vt:lpstr>FLN (2001)</vt:lpstr>
      <vt:lpstr>Sakai (2002- )</vt:lpstr>
      <vt:lpstr>Learning Tools Interoperability (2004 - )</vt:lpstr>
      <vt:lpstr>Professor (2007)</vt:lpstr>
      <vt:lpstr>Tsugi (2010-)</vt:lpstr>
      <vt:lpstr>IHTS (2012)</vt:lpstr>
      <vt:lpstr>Intro Programming: Prepare you to learn</vt:lpstr>
      <vt:lpstr>Who might benefit from one great course?</vt:lpstr>
      <vt:lpstr>Coursera (2012)</vt:lpstr>
      <vt:lpstr>PY4E (2013)</vt:lpstr>
      <vt:lpstr>Web Applications for Everybody (2017)</vt:lpstr>
      <vt:lpstr>Django for Everybody (2020)</vt:lpstr>
      <vt:lpstr>PostgreSQL for Everybody (2021)</vt:lpstr>
      <vt:lpstr>PowerPoint Presentation</vt:lpstr>
      <vt:lpstr>In Educational Technology for 25 years</vt:lpstr>
      <vt:lpstr>Every day 150 students complete one of my courses around the world</vt:lpstr>
      <vt:lpstr>PowerPoint Presentation</vt:lpstr>
      <vt:lpstr>PowerPoint Presentation</vt:lpstr>
      <vt:lpstr>Should I slow down or even retire?</vt:lpstr>
      <vt:lpstr>PowerPoint Presentation</vt:lpstr>
      <vt:lpstr>PowerPoint Presentation</vt:lpstr>
      <vt:lpstr>PowerPoint Presentation</vt:lpstr>
      <vt:lpstr>PowerPoint Presentation</vt:lpstr>
      <vt:lpstr>If I would not hire my own graduates, what am I even doing?</vt:lpstr>
      <vt:lpstr>A Brief Existential Crisis</vt:lpstr>
      <vt:lpstr>Who would I hire?</vt:lpstr>
      <vt:lpstr>My next thought..</vt:lpstr>
      <vt:lpstr>Who might benefit from one great course?</vt:lpstr>
      <vt:lpstr>Who could be a professional programmer?</vt:lpstr>
      <vt:lpstr>Can I develop a series of courses to train a professional programmer?</vt:lpstr>
      <vt:lpstr>Professional Programming "Certificate"</vt:lpstr>
      <vt:lpstr>The Path to the Master Programmer</vt:lpstr>
      <vt:lpstr>The Path to the Master Programmer (draft)</vt:lpstr>
      <vt:lpstr>C Programming for Everybody (2023)</vt:lpstr>
      <vt:lpstr>Coursera: C Programming for Everybody</vt:lpstr>
      <vt:lpstr>Next steps</vt:lpstr>
      <vt:lpstr>CDC 8512 - Inspired by CDC 6500</vt:lpstr>
      <vt:lpstr>PowerPoint Presentation</vt:lpstr>
      <vt:lpstr>The Path to the Master Programmer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Programming Career for Everybody</dc:title>
  <dc:creator>Severance, Charles</dc:creator>
  <cp:lastModifiedBy>Severance, Charles</cp:lastModifiedBy>
  <cp:revision>25</cp:revision>
  <dcterms:created xsi:type="dcterms:W3CDTF">2024-02-06T01:33:55Z</dcterms:created>
  <dcterms:modified xsi:type="dcterms:W3CDTF">2024-02-26T06:09:02Z</dcterms:modified>
</cp:coreProperties>
</file>